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60"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p:scale>
          <a:sx n="80" d="100"/>
          <a:sy n="80" d="100"/>
        </p:scale>
        <p:origin x="4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FCB6B-05B9-4762-B999-B8B75976F9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4B1242-159E-4088-AF74-49689EC039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1FF70EF-C4D8-4FCE-8B92-14B8BCE0CA41}"/>
              </a:ext>
            </a:extLst>
          </p:cNvPr>
          <p:cNvSpPr>
            <a:spLocks noGrp="1"/>
          </p:cNvSpPr>
          <p:nvPr>
            <p:ph type="dt" sz="half" idx="10"/>
          </p:nvPr>
        </p:nvSpPr>
        <p:spPr/>
        <p:txBody>
          <a:bodyPr/>
          <a:lstStyle/>
          <a:p>
            <a:fld id="{DB51BEE5-9CAE-49DA-8082-8AF6B7B3F866}" type="datetimeFigureOut">
              <a:rPr lang="en-US" smtClean="0"/>
              <a:t>2/20/2022</a:t>
            </a:fld>
            <a:endParaRPr lang="en-US"/>
          </a:p>
        </p:txBody>
      </p:sp>
      <p:sp>
        <p:nvSpPr>
          <p:cNvPr id="5" name="Footer Placeholder 4">
            <a:extLst>
              <a:ext uri="{FF2B5EF4-FFF2-40B4-BE49-F238E27FC236}">
                <a16:creationId xmlns:a16="http://schemas.microsoft.com/office/drawing/2014/main" id="{AFB7E038-A1AC-4D02-BB7E-127AA50B0A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FE1B-0250-4D0A-A5F0-325559EA0DE0}"/>
              </a:ext>
            </a:extLst>
          </p:cNvPr>
          <p:cNvSpPr>
            <a:spLocks noGrp="1"/>
          </p:cNvSpPr>
          <p:nvPr>
            <p:ph type="sldNum" sz="quarter" idx="12"/>
          </p:nvPr>
        </p:nvSpPr>
        <p:spPr/>
        <p:txBody>
          <a:bodyPr/>
          <a:lstStyle/>
          <a:p>
            <a:fld id="{0856F863-F78D-407B-9A26-834859B22D65}" type="slidenum">
              <a:rPr lang="en-US" smtClean="0"/>
              <a:t>‹#›</a:t>
            </a:fld>
            <a:endParaRPr lang="en-US"/>
          </a:p>
        </p:txBody>
      </p:sp>
    </p:spTree>
    <p:extLst>
      <p:ext uri="{BB962C8B-B14F-4D97-AF65-F5344CB8AC3E}">
        <p14:creationId xmlns:p14="http://schemas.microsoft.com/office/powerpoint/2010/main" val="2963961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4A66C-7FF2-4F2B-A2CD-0D0798BEEF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3A6A78-6F97-40D7-9DC5-0174BE5104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4D2B50-7C95-456D-8CEA-0E03B6C1F036}"/>
              </a:ext>
            </a:extLst>
          </p:cNvPr>
          <p:cNvSpPr>
            <a:spLocks noGrp="1"/>
          </p:cNvSpPr>
          <p:nvPr>
            <p:ph type="dt" sz="half" idx="10"/>
          </p:nvPr>
        </p:nvSpPr>
        <p:spPr/>
        <p:txBody>
          <a:bodyPr/>
          <a:lstStyle/>
          <a:p>
            <a:fld id="{DB51BEE5-9CAE-49DA-8082-8AF6B7B3F866}" type="datetimeFigureOut">
              <a:rPr lang="en-US" smtClean="0"/>
              <a:t>2/20/2022</a:t>
            </a:fld>
            <a:endParaRPr lang="en-US"/>
          </a:p>
        </p:txBody>
      </p:sp>
      <p:sp>
        <p:nvSpPr>
          <p:cNvPr id="5" name="Footer Placeholder 4">
            <a:extLst>
              <a:ext uri="{FF2B5EF4-FFF2-40B4-BE49-F238E27FC236}">
                <a16:creationId xmlns:a16="http://schemas.microsoft.com/office/drawing/2014/main" id="{F14D6BC5-A520-46B7-92F9-3795D397B6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C0435-C7D5-4CE1-B7B5-A8996D18B688}"/>
              </a:ext>
            </a:extLst>
          </p:cNvPr>
          <p:cNvSpPr>
            <a:spLocks noGrp="1"/>
          </p:cNvSpPr>
          <p:nvPr>
            <p:ph type="sldNum" sz="quarter" idx="12"/>
          </p:nvPr>
        </p:nvSpPr>
        <p:spPr/>
        <p:txBody>
          <a:bodyPr/>
          <a:lstStyle/>
          <a:p>
            <a:fld id="{0856F863-F78D-407B-9A26-834859B22D65}" type="slidenum">
              <a:rPr lang="en-US" smtClean="0"/>
              <a:t>‹#›</a:t>
            </a:fld>
            <a:endParaRPr lang="en-US"/>
          </a:p>
        </p:txBody>
      </p:sp>
    </p:spTree>
    <p:extLst>
      <p:ext uri="{BB962C8B-B14F-4D97-AF65-F5344CB8AC3E}">
        <p14:creationId xmlns:p14="http://schemas.microsoft.com/office/powerpoint/2010/main" val="1612170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B92456-AE98-410B-9FCC-50DB1EC338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6B23D16-5344-4FB5-8FC7-83A2EAD624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55A743-FCD2-4B31-B94B-C4D8274D42ED}"/>
              </a:ext>
            </a:extLst>
          </p:cNvPr>
          <p:cNvSpPr>
            <a:spLocks noGrp="1"/>
          </p:cNvSpPr>
          <p:nvPr>
            <p:ph type="dt" sz="half" idx="10"/>
          </p:nvPr>
        </p:nvSpPr>
        <p:spPr/>
        <p:txBody>
          <a:bodyPr/>
          <a:lstStyle/>
          <a:p>
            <a:fld id="{DB51BEE5-9CAE-49DA-8082-8AF6B7B3F866}" type="datetimeFigureOut">
              <a:rPr lang="en-US" smtClean="0"/>
              <a:t>2/20/2022</a:t>
            </a:fld>
            <a:endParaRPr lang="en-US"/>
          </a:p>
        </p:txBody>
      </p:sp>
      <p:sp>
        <p:nvSpPr>
          <p:cNvPr id="5" name="Footer Placeholder 4">
            <a:extLst>
              <a:ext uri="{FF2B5EF4-FFF2-40B4-BE49-F238E27FC236}">
                <a16:creationId xmlns:a16="http://schemas.microsoft.com/office/drawing/2014/main" id="{ABD5D830-9C9C-4542-9512-1D4B93DEB6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522051-91FB-4A73-A654-0D4F2EFC8255}"/>
              </a:ext>
            </a:extLst>
          </p:cNvPr>
          <p:cNvSpPr>
            <a:spLocks noGrp="1"/>
          </p:cNvSpPr>
          <p:nvPr>
            <p:ph type="sldNum" sz="quarter" idx="12"/>
          </p:nvPr>
        </p:nvSpPr>
        <p:spPr/>
        <p:txBody>
          <a:bodyPr/>
          <a:lstStyle/>
          <a:p>
            <a:fld id="{0856F863-F78D-407B-9A26-834859B22D65}" type="slidenum">
              <a:rPr lang="en-US" smtClean="0"/>
              <a:t>‹#›</a:t>
            </a:fld>
            <a:endParaRPr lang="en-US"/>
          </a:p>
        </p:txBody>
      </p:sp>
    </p:spTree>
    <p:extLst>
      <p:ext uri="{BB962C8B-B14F-4D97-AF65-F5344CB8AC3E}">
        <p14:creationId xmlns:p14="http://schemas.microsoft.com/office/powerpoint/2010/main" val="3767356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9AB27-CCC7-4E31-AC03-6949B6124F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573D5B-A6AD-4660-9E89-3BD344712E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CF81F9-628C-4CA5-88B0-3E40987AC373}"/>
              </a:ext>
            </a:extLst>
          </p:cNvPr>
          <p:cNvSpPr>
            <a:spLocks noGrp="1"/>
          </p:cNvSpPr>
          <p:nvPr>
            <p:ph type="dt" sz="half" idx="10"/>
          </p:nvPr>
        </p:nvSpPr>
        <p:spPr/>
        <p:txBody>
          <a:bodyPr/>
          <a:lstStyle/>
          <a:p>
            <a:fld id="{DB51BEE5-9CAE-49DA-8082-8AF6B7B3F866}" type="datetimeFigureOut">
              <a:rPr lang="en-US" smtClean="0"/>
              <a:t>2/20/2022</a:t>
            </a:fld>
            <a:endParaRPr lang="en-US"/>
          </a:p>
        </p:txBody>
      </p:sp>
      <p:sp>
        <p:nvSpPr>
          <p:cNvPr id="5" name="Footer Placeholder 4">
            <a:extLst>
              <a:ext uri="{FF2B5EF4-FFF2-40B4-BE49-F238E27FC236}">
                <a16:creationId xmlns:a16="http://schemas.microsoft.com/office/drawing/2014/main" id="{F8C31229-8069-48D5-845F-4C53293A40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873467-E13A-4EEA-B36E-C410C0978E86}"/>
              </a:ext>
            </a:extLst>
          </p:cNvPr>
          <p:cNvSpPr>
            <a:spLocks noGrp="1"/>
          </p:cNvSpPr>
          <p:nvPr>
            <p:ph type="sldNum" sz="quarter" idx="12"/>
          </p:nvPr>
        </p:nvSpPr>
        <p:spPr/>
        <p:txBody>
          <a:bodyPr/>
          <a:lstStyle/>
          <a:p>
            <a:fld id="{0856F863-F78D-407B-9A26-834859B22D65}" type="slidenum">
              <a:rPr lang="en-US" smtClean="0"/>
              <a:t>‹#›</a:t>
            </a:fld>
            <a:endParaRPr lang="en-US"/>
          </a:p>
        </p:txBody>
      </p:sp>
    </p:spTree>
    <p:extLst>
      <p:ext uri="{BB962C8B-B14F-4D97-AF65-F5344CB8AC3E}">
        <p14:creationId xmlns:p14="http://schemas.microsoft.com/office/powerpoint/2010/main" val="4006802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8CF-D11A-4B52-BF56-0099C36007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06AE10-18C5-4EB7-8288-38AD6348B6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92E0B9-0AA6-4499-AA14-D3512D13E173}"/>
              </a:ext>
            </a:extLst>
          </p:cNvPr>
          <p:cNvSpPr>
            <a:spLocks noGrp="1"/>
          </p:cNvSpPr>
          <p:nvPr>
            <p:ph type="dt" sz="half" idx="10"/>
          </p:nvPr>
        </p:nvSpPr>
        <p:spPr/>
        <p:txBody>
          <a:bodyPr/>
          <a:lstStyle/>
          <a:p>
            <a:fld id="{DB51BEE5-9CAE-49DA-8082-8AF6B7B3F866}" type="datetimeFigureOut">
              <a:rPr lang="en-US" smtClean="0"/>
              <a:t>2/20/2022</a:t>
            </a:fld>
            <a:endParaRPr lang="en-US"/>
          </a:p>
        </p:txBody>
      </p:sp>
      <p:sp>
        <p:nvSpPr>
          <p:cNvPr id="5" name="Footer Placeholder 4">
            <a:extLst>
              <a:ext uri="{FF2B5EF4-FFF2-40B4-BE49-F238E27FC236}">
                <a16:creationId xmlns:a16="http://schemas.microsoft.com/office/drawing/2014/main" id="{3C6FC046-0BC7-432E-B2DC-4835BAA7EC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8B9055-B066-4F62-A1CD-E2D23305C006}"/>
              </a:ext>
            </a:extLst>
          </p:cNvPr>
          <p:cNvSpPr>
            <a:spLocks noGrp="1"/>
          </p:cNvSpPr>
          <p:nvPr>
            <p:ph type="sldNum" sz="quarter" idx="12"/>
          </p:nvPr>
        </p:nvSpPr>
        <p:spPr/>
        <p:txBody>
          <a:bodyPr/>
          <a:lstStyle/>
          <a:p>
            <a:fld id="{0856F863-F78D-407B-9A26-834859B22D65}" type="slidenum">
              <a:rPr lang="en-US" smtClean="0"/>
              <a:t>‹#›</a:t>
            </a:fld>
            <a:endParaRPr lang="en-US"/>
          </a:p>
        </p:txBody>
      </p:sp>
    </p:spTree>
    <p:extLst>
      <p:ext uri="{BB962C8B-B14F-4D97-AF65-F5344CB8AC3E}">
        <p14:creationId xmlns:p14="http://schemas.microsoft.com/office/powerpoint/2010/main" val="6002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E2FB6-8568-40F8-AB75-909430B0C7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32712-5397-48CF-9CAA-AA8F56491C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1FAB701-5DAF-4651-B320-D9560D2689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2175CC-2FC1-4A16-90E3-D4E0EAB8DB30}"/>
              </a:ext>
            </a:extLst>
          </p:cNvPr>
          <p:cNvSpPr>
            <a:spLocks noGrp="1"/>
          </p:cNvSpPr>
          <p:nvPr>
            <p:ph type="dt" sz="half" idx="10"/>
          </p:nvPr>
        </p:nvSpPr>
        <p:spPr/>
        <p:txBody>
          <a:bodyPr/>
          <a:lstStyle/>
          <a:p>
            <a:fld id="{DB51BEE5-9CAE-49DA-8082-8AF6B7B3F866}" type="datetimeFigureOut">
              <a:rPr lang="en-US" smtClean="0"/>
              <a:t>2/20/2022</a:t>
            </a:fld>
            <a:endParaRPr lang="en-US"/>
          </a:p>
        </p:txBody>
      </p:sp>
      <p:sp>
        <p:nvSpPr>
          <p:cNvPr id="6" name="Footer Placeholder 5">
            <a:extLst>
              <a:ext uri="{FF2B5EF4-FFF2-40B4-BE49-F238E27FC236}">
                <a16:creationId xmlns:a16="http://schemas.microsoft.com/office/drawing/2014/main" id="{F8B774CC-DB87-4BAA-AD78-C7DA2E6AB5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0452DF-512E-492F-A679-F22E26EDA13F}"/>
              </a:ext>
            </a:extLst>
          </p:cNvPr>
          <p:cNvSpPr>
            <a:spLocks noGrp="1"/>
          </p:cNvSpPr>
          <p:nvPr>
            <p:ph type="sldNum" sz="quarter" idx="12"/>
          </p:nvPr>
        </p:nvSpPr>
        <p:spPr/>
        <p:txBody>
          <a:bodyPr/>
          <a:lstStyle/>
          <a:p>
            <a:fld id="{0856F863-F78D-407B-9A26-834859B22D65}" type="slidenum">
              <a:rPr lang="en-US" smtClean="0"/>
              <a:t>‹#›</a:t>
            </a:fld>
            <a:endParaRPr lang="en-US"/>
          </a:p>
        </p:txBody>
      </p:sp>
    </p:spTree>
    <p:extLst>
      <p:ext uri="{BB962C8B-B14F-4D97-AF65-F5344CB8AC3E}">
        <p14:creationId xmlns:p14="http://schemas.microsoft.com/office/powerpoint/2010/main" val="1788057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35E0A-9211-4D27-9533-24D187A31A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99F563-DA7E-4D62-8E99-C25B163DF7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0093A9-8310-46F1-BDC0-E1C55E3EAE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CBA2E9-6664-4423-A8C4-5F04DD4B0D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3D62F0-6B34-46AA-A8BD-0D3E8E5997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AA768D-ECCB-451A-A827-BEA5535C0CC5}"/>
              </a:ext>
            </a:extLst>
          </p:cNvPr>
          <p:cNvSpPr>
            <a:spLocks noGrp="1"/>
          </p:cNvSpPr>
          <p:nvPr>
            <p:ph type="dt" sz="half" idx="10"/>
          </p:nvPr>
        </p:nvSpPr>
        <p:spPr/>
        <p:txBody>
          <a:bodyPr/>
          <a:lstStyle/>
          <a:p>
            <a:fld id="{DB51BEE5-9CAE-49DA-8082-8AF6B7B3F866}" type="datetimeFigureOut">
              <a:rPr lang="en-US" smtClean="0"/>
              <a:t>2/20/2022</a:t>
            </a:fld>
            <a:endParaRPr lang="en-US"/>
          </a:p>
        </p:txBody>
      </p:sp>
      <p:sp>
        <p:nvSpPr>
          <p:cNvPr id="8" name="Footer Placeholder 7">
            <a:extLst>
              <a:ext uri="{FF2B5EF4-FFF2-40B4-BE49-F238E27FC236}">
                <a16:creationId xmlns:a16="http://schemas.microsoft.com/office/drawing/2014/main" id="{E24F332A-3C03-4D32-8A7E-7E502CA89C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DD8362-FCEE-49E1-8729-1DCE3AF818E4}"/>
              </a:ext>
            </a:extLst>
          </p:cNvPr>
          <p:cNvSpPr>
            <a:spLocks noGrp="1"/>
          </p:cNvSpPr>
          <p:nvPr>
            <p:ph type="sldNum" sz="quarter" idx="12"/>
          </p:nvPr>
        </p:nvSpPr>
        <p:spPr/>
        <p:txBody>
          <a:bodyPr/>
          <a:lstStyle/>
          <a:p>
            <a:fld id="{0856F863-F78D-407B-9A26-834859B22D65}" type="slidenum">
              <a:rPr lang="en-US" smtClean="0"/>
              <a:t>‹#›</a:t>
            </a:fld>
            <a:endParaRPr lang="en-US"/>
          </a:p>
        </p:txBody>
      </p:sp>
    </p:spTree>
    <p:extLst>
      <p:ext uri="{BB962C8B-B14F-4D97-AF65-F5344CB8AC3E}">
        <p14:creationId xmlns:p14="http://schemas.microsoft.com/office/powerpoint/2010/main" val="2590509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45CE0-7C0B-4E12-AC09-F707A6967CE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31BABE-D90F-47BC-B19C-6BFE7ED9E776}"/>
              </a:ext>
            </a:extLst>
          </p:cNvPr>
          <p:cNvSpPr>
            <a:spLocks noGrp="1"/>
          </p:cNvSpPr>
          <p:nvPr>
            <p:ph type="dt" sz="half" idx="10"/>
          </p:nvPr>
        </p:nvSpPr>
        <p:spPr/>
        <p:txBody>
          <a:bodyPr/>
          <a:lstStyle/>
          <a:p>
            <a:fld id="{DB51BEE5-9CAE-49DA-8082-8AF6B7B3F866}" type="datetimeFigureOut">
              <a:rPr lang="en-US" smtClean="0"/>
              <a:t>2/20/2022</a:t>
            </a:fld>
            <a:endParaRPr lang="en-US"/>
          </a:p>
        </p:txBody>
      </p:sp>
      <p:sp>
        <p:nvSpPr>
          <p:cNvPr id="4" name="Footer Placeholder 3">
            <a:extLst>
              <a:ext uri="{FF2B5EF4-FFF2-40B4-BE49-F238E27FC236}">
                <a16:creationId xmlns:a16="http://schemas.microsoft.com/office/drawing/2014/main" id="{80411D64-D611-4023-9766-2620A1CAB9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D0CF6AA-C651-4F99-8653-5CDB42BF040C}"/>
              </a:ext>
            </a:extLst>
          </p:cNvPr>
          <p:cNvSpPr>
            <a:spLocks noGrp="1"/>
          </p:cNvSpPr>
          <p:nvPr>
            <p:ph type="sldNum" sz="quarter" idx="12"/>
          </p:nvPr>
        </p:nvSpPr>
        <p:spPr/>
        <p:txBody>
          <a:bodyPr/>
          <a:lstStyle/>
          <a:p>
            <a:fld id="{0856F863-F78D-407B-9A26-834859B22D65}" type="slidenum">
              <a:rPr lang="en-US" smtClean="0"/>
              <a:t>‹#›</a:t>
            </a:fld>
            <a:endParaRPr lang="en-US"/>
          </a:p>
        </p:txBody>
      </p:sp>
    </p:spTree>
    <p:extLst>
      <p:ext uri="{BB962C8B-B14F-4D97-AF65-F5344CB8AC3E}">
        <p14:creationId xmlns:p14="http://schemas.microsoft.com/office/powerpoint/2010/main" val="4105318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014920-4A5D-4C60-9ABE-EDE5E46F6E65}"/>
              </a:ext>
            </a:extLst>
          </p:cNvPr>
          <p:cNvSpPr>
            <a:spLocks noGrp="1"/>
          </p:cNvSpPr>
          <p:nvPr>
            <p:ph type="dt" sz="half" idx="10"/>
          </p:nvPr>
        </p:nvSpPr>
        <p:spPr/>
        <p:txBody>
          <a:bodyPr/>
          <a:lstStyle/>
          <a:p>
            <a:fld id="{DB51BEE5-9CAE-49DA-8082-8AF6B7B3F866}" type="datetimeFigureOut">
              <a:rPr lang="en-US" smtClean="0"/>
              <a:t>2/20/2022</a:t>
            </a:fld>
            <a:endParaRPr lang="en-US"/>
          </a:p>
        </p:txBody>
      </p:sp>
      <p:sp>
        <p:nvSpPr>
          <p:cNvPr id="3" name="Footer Placeholder 2">
            <a:extLst>
              <a:ext uri="{FF2B5EF4-FFF2-40B4-BE49-F238E27FC236}">
                <a16:creationId xmlns:a16="http://schemas.microsoft.com/office/drawing/2014/main" id="{995243C5-EABA-4710-B944-A26B37065F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B0E727-267B-4C2D-8535-3516BF1F51CF}"/>
              </a:ext>
            </a:extLst>
          </p:cNvPr>
          <p:cNvSpPr>
            <a:spLocks noGrp="1"/>
          </p:cNvSpPr>
          <p:nvPr>
            <p:ph type="sldNum" sz="quarter" idx="12"/>
          </p:nvPr>
        </p:nvSpPr>
        <p:spPr/>
        <p:txBody>
          <a:bodyPr/>
          <a:lstStyle/>
          <a:p>
            <a:fld id="{0856F863-F78D-407B-9A26-834859B22D65}" type="slidenum">
              <a:rPr lang="en-US" smtClean="0"/>
              <a:t>‹#›</a:t>
            </a:fld>
            <a:endParaRPr lang="en-US"/>
          </a:p>
        </p:txBody>
      </p:sp>
    </p:spTree>
    <p:extLst>
      <p:ext uri="{BB962C8B-B14F-4D97-AF65-F5344CB8AC3E}">
        <p14:creationId xmlns:p14="http://schemas.microsoft.com/office/powerpoint/2010/main" val="3470085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E8FE5-B6E1-4B04-85BF-F090C2F527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8A0D81-3BEA-4CA9-B14A-20082619B6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D61076-23AF-416C-BD10-94C7C47AB6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832559-03B4-40E3-9057-9B3E80B1255F}"/>
              </a:ext>
            </a:extLst>
          </p:cNvPr>
          <p:cNvSpPr>
            <a:spLocks noGrp="1"/>
          </p:cNvSpPr>
          <p:nvPr>
            <p:ph type="dt" sz="half" idx="10"/>
          </p:nvPr>
        </p:nvSpPr>
        <p:spPr/>
        <p:txBody>
          <a:bodyPr/>
          <a:lstStyle/>
          <a:p>
            <a:fld id="{DB51BEE5-9CAE-49DA-8082-8AF6B7B3F866}" type="datetimeFigureOut">
              <a:rPr lang="en-US" smtClean="0"/>
              <a:t>2/20/2022</a:t>
            </a:fld>
            <a:endParaRPr lang="en-US"/>
          </a:p>
        </p:txBody>
      </p:sp>
      <p:sp>
        <p:nvSpPr>
          <p:cNvPr id="6" name="Footer Placeholder 5">
            <a:extLst>
              <a:ext uri="{FF2B5EF4-FFF2-40B4-BE49-F238E27FC236}">
                <a16:creationId xmlns:a16="http://schemas.microsoft.com/office/drawing/2014/main" id="{8746219B-A994-4B96-ACD4-68DC8C24C3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CECAD6-94E8-4909-9649-0D734B79C6B6}"/>
              </a:ext>
            </a:extLst>
          </p:cNvPr>
          <p:cNvSpPr>
            <a:spLocks noGrp="1"/>
          </p:cNvSpPr>
          <p:nvPr>
            <p:ph type="sldNum" sz="quarter" idx="12"/>
          </p:nvPr>
        </p:nvSpPr>
        <p:spPr/>
        <p:txBody>
          <a:bodyPr/>
          <a:lstStyle/>
          <a:p>
            <a:fld id="{0856F863-F78D-407B-9A26-834859B22D65}" type="slidenum">
              <a:rPr lang="en-US" smtClean="0"/>
              <a:t>‹#›</a:t>
            </a:fld>
            <a:endParaRPr lang="en-US"/>
          </a:p>
        </p:txBody>
      </p:sp>
    </p:spTree>
    <p:extLst>
      <p:ext uri="{BB962C8B-B14F-4D97-AF65-F5344CB8AC3E}">
        <p14:creationId xmlns:p14="http://schemas.microsoft.com/office/powerpoint/2010/main" val="2636767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46885-212C-497B-83AC-95DB0FFBF1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74AE85-74AA-43AD-A6C3-1A4C7E5BF6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BA36F1-D6F0-4F21-B655-B17791C23D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6FEBB-CC4B-4FB9-9DE6-D34FFAE16A03}"/>
              </a:ext>
            </a:extLst>
          </p:cNvPr>
          <p:cNvSpPr>
            <a:spLocks noGrp="1"/>
          </p:cNvSpPr>
          <p:nvPr>
            <p:ph type="dt" sz="half" idx="10"/>
          </p:nvPr>
        </p:nvSpPr>
        <p:spPr/>
        <p:txBody>
          <a:bodyPr/>
          <a:lstStyle/>
          <a:p>
            <a:fld id="{DB51BEE5-9CAE-49DA-8082-8AF6B7B3F866}" type="datetimeFigureOut">
              <a:rPr lang="en-US" smtClean="0"/>
              <a:t>2/20/2022</a:t>
            </a:fld>
            <a:endParaRPr lang="en-US"/>
          </a:p>
        </p:txBody>
      </p:sp>
      <p:sp>
        <p:nvSpPr>
          <p:cNvPr id="6" name="Footer Placeholder 5">
            <a:extLst>
              <a:ext uri="{FF2B5EF4-FFF2-40B4-BE49-F238E27FC236}">
                <a16:creationId xmlns:a16="http://schemas.microsoft.com/office/drawing/2014/main" id="{495CD508-A113-4E9A-8AEA-E54DDAF2B8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375F6D-0FF9-49E2-8924-1F5239B2303F}"/>
              </a:ext>
            </a:extLst>
          </p:cNvPr>
          <p:cNvSpPr>
            <a:spLocks noGrp="1"/>
          </p:cNvSpPr>
          <p:nvPr>
            <p:ph type="sldNum" sz="quarter" idx="12"/>
          </p:nvPr>
        </p:nvSpPr>
        <p:spPr/>
        <p:txBody>
          <a:bodyPr/>
          <a:lstStyle/>
          <a:p>
            <a:fld id="{0856F863-F78D-407B-9A26-834859B22D65}" type="slidenum">
              <a:rPr lang="en-US" smtClean="0"/>
              <a:t>‹#›</a:t>
            </a:fld>
            <a:endParaRPr lang="en-US"/>
          </a:p>
        </p:txBody>
      </p:sp>
    </p:spTree>
    <p:extLst>
      <p:ext uri="{BB962C8B-B14F-4D97-AF65-F5344CB8AC3E}">
        <p14:creationId xmlns:p14="http://schemas.microsoft.com/office/powerpoint/2010/main" val="4156710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F7AB95-0340-49FE-B5CC-CD402613E3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C275C9-D2B6-424A-8140-5E8270009E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CD4EB7-6E1F-4C71-8761-89794F7B34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51BEE5-9CAE-49DA-8082-8AF6B7B3F866}" type="datetimeFigureOut">
              <a:rPr lang="en-US" smtClean="0"/>
              <a:t>2/20/2022</a:t>
            </a:fld>
            <a:endParaRPr lang="en-US"/>
          </a:p>
        </p:txBody>
      </p:sp>
      <p:sp>
        <p:nvSpPr>
          <p:cNvPr id="5" name="Footer Placeholder 4">
            <a:extLst>
              <a:ext uri="{FF2B5EF4-FFF2-40B4-BE49-F238E27FC236}">
                <a16:creationId xmlns:a16="http://schemas.microsoft.com/office/drawing/2014/main" id="{CDE4D712-6D90-4827-B5F8-85BE904192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70CE6D-54CB-4B44-AC5C-A9C36E3798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56F863-F78D-407B-9A26-834859B22D65}" type="slidenum">
              <a:rPr lang="en-US" smtClean="0"/>
              <a:t>‹#›</a:t>
            </a:fld>
            <a:endParaRPr lang="en-US"/>
          </a:p>
        </p:txBody>
      </p:sp>
    </p:spTree>
    <p:extLst>
      <p:ext uri="{BB962C8B-B14F-4D97-AF65-F5344CB8AC3E}">
        <p14:creationId xmlns:p14="http://schemas.microsoft.com/office/powerpoint/2010/main" val="324250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D40D8E-B3F7-48DF-9FA6-BBB430FBFCB7}"/>
              </a:ext>
            </a:extLst>
          </p:cNvPr>
          <p:cNvSpPr txBox="1"/>
          <p:nvPr/>
        </p:nvSpPr>
        <p:spPr>
          <a:xfrm>
            <a:off x="1479191" y="2644170"/>
            <a:ext cx="9233618" cy="1569660"/>
          </a:xfrm>
          <a:prstGeom prst="rect">
            <a:avLst/>
          </a:prstGeom>
          <a:noFill/>
        </p:spPr>
        <p:txBody>
          <a:bodyPr wrap="none" rtlCol="0">
            <a:spAutoFit/>
          </a:bodyPr>
          <a:lstStyle/>
          <a:p>
            <a:pPr algn="ctr"/>
            <a:r>
              <a:rPr lang="en-US" sz="9600" dirty="0">
                <a:ln>
                  <a:solidFill>
                    <a:srgbClr val="00B050"/>
                  </a:solidFill>
                </a:ln>
                <a:gradFill flip="none" rotWithShape="1">
                  <a:gsLst>
                    <a:gs pos="21000">
                      <a:schemeClr val="accent2">
                        <a:lumMod val="0"/>
                        <a:lumOff val="100000"/>
                      </a:schemeClr>
                    </a:gs>
                    <a:gs pos="100000">
                      <a:schemeClr val="accent6">
                        <a:lumMod val="5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RICH-TEK PRO TIPS</a:t>
            </a:r>
          </a:p>
        </p:txBody>
      </p:sp>
    </p:spTree>
    <p:extLst>
      <p:ext uri="{BB962C8B-B14F-4D97-AF65-F5344CB8AC3E}">
        <p14:creationId xmlns:p14="http://schemas.microsoft.com/office/powerpoint/2010/main" val="2358660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A2C50E7-C6D2-4005-B857-6418DE7EA2A5}"/>
              </a:ext>
            </a:extLst>
          </p:cNvPr>
          <p:cNvSpPr txBox="1"/>
          <p:nvPr/>
        </p:nvSpPr>
        <p:spPr>
          <a:xfrm>
            <a:off x="3854842" y="149364"/>
            <a:ext cx="4482317" cy="707886"/>
          </a:xfrm>
          <a:prstGeom prst="rect">
            <a:avLst/>
          </a:prstGeom>
          <a:noFill/>
        </p:spPr>
        <p:txBody>
          <a:bodyPr wrap="none" rtlCol="0">
            <a:spAutoFit/>
          </a:bodyPr>
          <a:lstStyle/>
          <a:p>
            <a:pPr algn="ctr"/>
            <a:r>
              <a:rPr lang="en-US" sz="4000"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RICH-TEK PRO TIP#01</a:t>
            </a:r>
          </a:p>
        </p:txBody>
      </p:sp>
      <p:sp>
        <p:nvSpPr>
          <p:cNvPr id="7" name="TextBox 6">
            <a:extLst>
              <a:ext uri="{FF2B5EF4-FFF2-40B4-BE49-F238E27FC236}">
                <a16:creationId xmlns:a16="http://schemas.microsoft.com/office/drawing/2014/main" id="{DCDCD1B5-59A1-4CEB-8B1F-15AB8DA7246F}"/>
              </a:ext>
            </a:extLst>
          </p:cNvPr>
          <p:cNvSpPr txBox="1"/>
          <p:nvPr/>
        </p:nvSpPr>
        <p:spPr>
          <a:xfrm>
            <a:off x="1946794" y="1925419"/>
            <a:ext cx="6136501" cy="430887"/>
          </a:xfrm>
          <a:prstGeom prst="rect">
            <a:avLst/>
          </a:prstGeom>
          <a:noFill/>
        </p:spPr>
        <p:txBody>
          <a:bodyPr wrap="square" rtlCol="0">
            <a:spAutoFit/>
          </a:bodyPr>
          <a:lstStyle/>
          <a:p>
            <a:pPr marL="342900" indent="-342900">
              <a:buFont typeface="Arial" panose="020B0604020202020204" pitchFamily="34" charset="0"/>
              <a:buChar char="•"/>
            </a:pPr>
            <a:r>
              <a:rPr lang="en-US" sz="2200" dirty="0">
                <a:ln>
                  <a:solidFill>
                    <a:schemeClr val="accent1"/>
                  </a:solidFill>
                </a:ln>
                <a:gradFill flip="none" rotWithShape="1">
                  <a:gsLst>
                    <a:gs pos="0">
                      <a:schemeClr val="accent2">
                        <a:lumMod val="0"/>
                        <a:lumOff val="100000"/>
                      </a:schemeClr>
                    </a:gs>
                    <a:gs pos="60000">
                      <a:schemeClr val="accent2">
                        <a:lumMod val="0"/>
                        <a:lumOff val="100000"/>
                      </a:schemeClr>
                    </a:gs>
                    <a:gs pos="100000">
                      <a:schemeClr val="accent1">
                        <a:lumMod val="75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First, READ each of the Unit’s three articles (duh!). </a:t>
            </a:r>
          </a:p>
        </p:txBody>
      </p:sp>
      <p:pic>
        <p:nvPicPr>
          <p:cNvPr id="9" name="Picture 8">
            <a:extLst>
              <a:ext uri="{FF2B5EF4-FFF2-40B4-BE49-F238E27FC236}">
                <a16:creationId xmlns:a16="http://schemas.microsoft.com/office/drawing/2014/main" id="{EC8A930D-23ED-424E-B6D1-A61037718558}"/>
              </a:ext>
            </a:extLst>
          </p:cNvPr>
          <p:cNvPicPr>
            <a:picLocks noChangeAspect="1"/>
          </p:cNvPicPr>
          <p:nvPr/>
        </p:nvPicPr>
        <p:blipFill rotWithShape="1">
          <a:blip r:embed="rId2">
            <a:extLst>
              <a:ext uri="{28A0092B-C50C-407E-A947-70E740481C1C}">
                <a14:useLocalDpi xmlns:a14="http://schemas.microsoft.com/office/drawing/2010/main" val="0"/>
              </a:ext>
            </a:extLst>
          </a:blip>
          <a:srcRect r="21729" b="14959"/>
          <a:stretch/>
        </p:blipFill>
        <p:spPr>
          <a:xfrm>
            <a:off x="161160" y="174176"/>
            <a:ext cx="1470496" cy="2137224"/>
          </a:xfrm>
          <a:prstGeom prst="rect">
            <a:avLst/>
          </a:prstGeom>
        </p:spPr>
      </p:pic>
      <p:sp>
        <p:nvSpPr>
          <p:cNvPr id="10" name="TextBox 9">
            <a:extLst>
              <a:ext uri="{FF2B5EF4-FFF2-40B4-BE49-F238E27FC236}">
                <a16:creationId xmlns:a16="http://schemas.microsoft.com/office/drawing/2014/main" id="{093F05EF-DAD1-4157-AE3B-841574C73FD9}"/>
              </a:ext>
            </a:extLst>
          </p:cNvPr>
          <p:cNvSpPr txBox="1"/>
          <p:nvPr/>
        </p:nvSpPr>
        <p:spPr>
          <a:xfrm>
            <a:off x="2852163" y="1006614"/>
            <a:ext cx="6487673" cy="769441"/>
          </a:xfrm>
          <a:prstGeom prst="rect">
            <a:avLst/>
          </a:prstGeom>
          <a:noFill/>
        </p:spPr>
        <p:txBody>
          <a:bodyPr wrap="none" rtlCol="0">
            <a:spAutoFit/>
          </a:bodyPr>
          <a:lstStyle/>
          <a:p>
            <a:pPr algn="ctr"/>
            <a:r>
              <a:rPr lang="en-US" sz="4400" i="1"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HOW TO PREPARE FOR EXAMS</a:t>
            </a:r>
          </a:p>
        </p:txBody>
      </p:sp>
      <p:sp>
        <p:nvSpPr>
          <p:cNvPr id="17" name="TextBox 16">
            <a:extLst>
              <a:ext uri="{FF2B5EF4-FFF2-40B4-BE49-F238E27FC236}">
                <a16:creationId xmlns:a16="http://schemas.microsoft.com/office/drawing/2014/main" id="{37E61484-4281-4D3F-9974-4516F2DFE06A}"/>
              </a:ext>
            </a:extLst>
          </p:cNvPr>
          <p:cNvSpPr txBox="1"/>
          <p:nvPr/>
        </p:nvSpPr>
        <p:spPr>
          <a:xfrm>
            <a:off x="1946795" y="2505670"/>
            <a:ext cx="10234572" cy="1107996"/>
          </a:xfrm>
          <a:prstGeom prst="rect">
            <a:avLst/>
          </a:prstGeom>
          <a:noFill/>
        </p:spPr>
        <p:txBody>
          <a:bodyPr wrap="square" rtlCol="0">
            <a:spAutoFit/>
          </a:bodyPr>
          <a:lstStyle/>
          <a:p>
            <a:pPr marL="342900" indent="-342900">
              <a:buFont typeface="Arial" panose="020B0604020202020204" pitchFamily="34" charset="0"/>
              <a:buChar char="•"/>
            </a:pPr>
            <a:r>
              <a:rPr lang="en-US" sz="2200" dirty="0">
                <a:ln>
                  <a:solidFill>
                    <a:schemeClr val="accent1"/>
                  </a:solidFill>
                </a:ln>
                <a:gradFill flip="none" rotWithShape="1">
                  <a:gsLst>
                    <a:gs pos="0">
                      <a:schemeClr val="accent2">
                        <a:lumMod val="0"/>
                        <a:lumOff val="100000"/>
                      </a:schemeClr>
                    </a:gs>
                    <a:gs pos="60000">
                      <a:schemeClr val="accent2">
                        <a:lumMod val="0"/>
                        <a:lumOff val="100000"/>
                      </a:schemeClr>
                    </a:gs>
                    <a:gs pos="100000">
                      <a:schemeClr val="accent6">
                        <a:lumMod val="75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Second, check the STUDY GUIDE: this tells you specifically what you will be tested on, in the same words as on the exam, preceded by the phrase, "Know whether or not...“ The exam has 22 multiple choice, 19 true/false questions from the study guide. </a:t>
            </a:r>
          </a:p>
        </p:txBody>
      </p:sp>
      <p:sp>
        <p:nvSpPr>
          <p:cNvPr id="18" name="TextBox 17">
            <a:extLst>
              <a:ext uri="{FF2B5EF4-FFF2-40B4-BE49-F238E27FC236}">
                <a16:creationId xmlns:a16="http://schemas.microsoft.com/office/drawing/2014/main" id="{23957A83-1101-4296-BC61-703C7B7A1000}"/>
              </a:ext>
            </a:extLst>
          </p:cNvPr>
          <p:cNvSpPr txBox="1"/>
          <p:nvPr/>
        </p:nvSpPr>
        <p:spPr>
          <a:xfrm>
            <a:off x="324044" y="5020390"/>
            <a:ext cx="9368001" cy="769441"/>
          </a:xfrm>
          <a:prstGeom prst="rect">
            <a:avLst/>
          </a:prstGeom>
          <a:noFill/>
        </p:spPr>
        <p:txBody>
          <a:bodyPr wrap="square" rtlCol="0">
            <a:spAutoFit/>
          </a:bodyPr>
          <a:lstStyle/>
          <a:p>
            <a:pPr marL="342900" indent="-342900">
              <a:buFont typeface="Arial" panose="020B0604020202020204" pitchFamily="34" charset="0"/>
              <a:buChar char="•"/>
            </a:pPr>
            <a:r>
              <a:rPr lang="en-US" sz="2200" dirty="0">
                <a:ln>
                  <a:solidFill>
                    <a:schemeClr val="accent1"/>
                  </a:solidFill>
                </a:ln>
                <a:gradFill flip="none" rotWithShape="1">
                  <a:gsLst>
                    <a:gs pos="0">
                      <a:schemeClr val="accent2">
                        <a:lumMod val="0"/>
                        <a:lumOff val="100000"/>
                      </a:schemeClr>
                    </a:gs>
                    <a:gs pos="32000">
                      <a:schemeClr val="accent2">
                        <a:lumMod val="0"/>
                        <a:lumOff val="100000"/>
                      </a:schemeClr>
                    </a:gs>
                    <a:gs pos="100000">
                      <a:srgbClr val="FFFF99"/>
                    </a:gs>
                  </a:gsLst>
                  <a:lin ang="5400000" scaled="0"/>
                  <a:tileRect/>
                </a:gradFill>
                <a:effectLst>
                  <a:outerShdw blurRad="50800" dist="38100" dir="2700000" algn="tl" rotWithShape="0">
                    <a:prstClr val="black">
                      <a:alpha val="40000"/>
                    </a:prstClr>
                  </a:outerShdw>
                </a:effectLst>
                <a:latin typeface="Impact" panose="020B0806030902050204" pitchFamily="34" charset="0"/>
              </a:rPr>
              <a:t>What works for some is to print out the study guide, noting the correct answers, a process that for some employs many colored text highlighters.</a:t>
            </a:r>
          </a:p>
        </p:txBody>
      </p:sp>
      <p:sp>
        <p:nvSpPr>
          <p:cNvPr id="19" name="TextBox 18">
            <a:extLst>
              <a:ext uri="{FF2B5EF4-FFF2-40B4-BE49-F238E27FC236}">
                <a16:creationId xmlns:a16="http://schemas.microsoft.com/office/drawing/2014/main" id="{83134501-F321-4007-BF02-22501C61095D}"/>
              </a:ext>
            </a:extLst>
          </p:cNvPr>
          <p:cNvSpPr txBox="1"/>
          <p:nvPr/>
        </p:nvSpPr>
        <p:spPr>
          <a:xfrm>
            <a:off x="324043" y="5939195"/>
            <a:ext cx="9368001" cy="769441"/>
          </a:xfrm>
          <a:prstGeom prst="rect">
            <a:avLst/>
          </a:prstGeom>
          <a:noFill/>
        </p:spPr>
        <p:txBody>
          <a:bodyPr wrap="square" rtlCol="0">
            <a:spAutoFit/>
          </a:bodyPr>
          <a:lstStyle/>
          <a:p>
            <a:pPr marL="342900" indent="-342900">
              <a:buFont typeface="Arial" panose="020B0604020202020204" pitchFamily="34" charset="0"/>
              <a:buChar char="•"/>
            </a:pPr>
            <a:r>
              <a:rPr lang="en-US" sz="2200" dirty="0">
                <a:ln>
                  <a:solidFill>
                    <a:schemeClr val="accent1"/>
                  </a:solidFill>
                </a:ln>
                <a:gradFill flip="none" rotWithShape="1">
                  <a:gsLst>
                    <a:gs pos="60000">
                      <a:schemeClr val="accent2">
                        <a:lumMod val="0"/>
                        <a:lumOff val="100000"/>
                      </a:schemeClr>
                    </a:gs>
                    <a:gs pos="100000">
                      <a:srgbClr val="7030A0"/>
                    </a:gs>
                  </a:gsLst>
                  <a:lin ang="5400000" scaled="0"/>
                  <a:tileRect/>
                </a:gradFill>
                <a:effectLst>
                  <a:outerShdw blurRad="50800" dist="38100" dir="2700000" algn="tl" rotWithShape="0">
                    <a:prstClr val="black">
                      <a:alpha val="40000"/>
                    </a:prstClr>
                  </a:outerShdw>
                </a:effectLst>
                <a:latin typeface="Impact" panose="020B0806030902050204" pitchFamily="34" charset="0"/>
              </a:rPr>
              <a:t>Remember: you can refer to anything during the time you take the exam: it's "open book" on steroids!</a:t>
            </a:r>
          </a:p>
        </p:txBody>
      </p:sp>
      <p:sp>
        <p:nvSpPr>
          <p:cNvPr id="20" name="TextBox 19">
            <a:extLst>
              <a:ext uri="{FF2B5EF4-FFF2-40B4-BE49-F238E27FC236}">
                <a16:creationId xmlns:a16="http://schemas.microsoft.com/office/drawing/2014/main" id="{8142C298-6DB1-4BBC-A6DA-D03ACBC2FD15}"/>
              </a:ext>
            </a:extLst>
          </p:cNvPr>
          <p:cNvSpPr txBox="1"/>
          <p:nvPr/>
        </p:nvSpPr>
        <p:spPr>
          <a:xfrm>
            <a:off x="324044" y="3763030"/>
            <a:ext cx="9851802" cy="1107996"/>
          </a:xfrm>
          <a:prstGeom prst="rect">
            <a:avLst/>
          </a:prstGeom>
          <a:noFill/>
        </p:spPr>
        <p:txBody>
          <a:bodyPr wrap="square" rtlCol="0">
            <a:spAutoFit/>
          </a:bodyPr>
          <a:lstStyle/>
          <a:p>
            <a:pPr marL="342900" indent="-342900">
              <a:buFont typeface="Arial" panose="020B0604020202020204" pitchFamily="34" charset="0"/>
              <a:buChar char="•"/>
            </a:pPr>
            <a:r>
              <a:rPr lang="en-US" sz="2200"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Third, check the Unit’s VIDEO LECTURES, which elaborate three mnemonic phrases, at BASICS, PPT MNEMONIC MATERIAL (exam has three multiple choice, six true/false questions on mnemonics [video lectures elaborate these meanings]). </a:t>
            </a:r>
          </a:p>
        </p:txBody>
      </p:sp>
      <p:sp>
        <p:nvSpPr>
          <p:cNvPr id="21" name="TextBox 20">
            <a:extLst>
              <a:ext uri="{FF2B5EF4-FFF2-40B4-BE49-F238E27FC236}">
                <a16:creationId xmlns:a16="http://schemas.microsoft.com/office/drawing/2014/main" id="{CA249005-99D5-46E4-A7DF-273D6B4D61EF}"/>
              </a:ext>
            </a:extLst>
          </p:cNvPr>
          <p:cNvSpPr txBox="1"/>
          <p:nvPr/>
        </p:nvSpPr>
        <p:spPr>
          <a:xfrm>
            <a:off x="73779" y="2439695"/>
            <a:ext cx="1645258" cy="646331"/>
          </a:xfrm>
          <a:prstGeom prst="rect">
            <a:avLst/>
          </a:prstGeom>
          <a:noFill/>
        </p:spPr>
        <p:txBody>
          <a:bodyPr wrap="none" rtlCol="0">
            <a:spAutoFit/>
          </a:bodyPr>
          <a:lstStyle/>
          <a:p>
            <a:pPr algn="ctr"/>
            <a:r>
              <a:rPr lang="en-US" dirty="0" err="1">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Mirelia</a:t>
            </a:r>
            <a:r>
              <a:rPr lang="en-US"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 Chavez,,</a:t>
            </a:r>
          </a:p>
          <a:p>
            <a:pPr algn="ctr"/>
            <a:r>
              <a:rPr lang="en-US"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 Info-Warrior</a:t>
            </a:r>
          </a:p>
        </p:txBody>
      </p:sp>
      <p:grpSp>
        <p:nvGrpSpPr>
          <p:cNvPr id="23" name="Group 22">
            <a:extLst>
              <a:ext uri="{FF2B5EF4-FFF2-40B4-BE49-F238E27FC236}">
                <a16:creationId xmlns:a16="http://schemas.microsoft.com/office/drawing/2014/main" id="{FB4ACD90-53B1-4364-895A-47962F4151D8}"/>
              </a:ext>
            </a:extLst>
          </p:cNvPr>
          <p:cNvGrpSpPr/>
          <p:nvPr/>
        </p:nvGrpSpPr>
        <p:grpSpPr>
          <a:xfrm>
            <a:off x="10493441" y="4208586"/>
            <a:ext cx="1645258" cy="2363388"/>
            <a:chOff x="10408377" y="4208586"/>
            <a:chExt cx="1645258" cy="2363388"/>
          </a:xfrm>
        </p:grpSpPr>
        <p:pic>
          <p:nvPicPr>
            <p:cNvPr id="3" name="Picture 2">
              <a:extLst>
                <a:ext uri="{FF2B5EF4-FFF2-40B4-BE49-F238E27FC236}">
                  <a16:creationId xmlns:a16="http://schemas.microsoft.com/office/drawing/2014/main" id="{6672827C-B9D3-43AD-9EA4-4A2B0845F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8377" y="4208586"/>
              <a:ext cx="1645258" cy="1586499"/>
            </a:xfrm>
            <a:prstGeom prst="rect">
              <a:avLst/>
            </a:prstGeom>
          </p:spPr>
        </p:pic>
        <p:sp>
          <p:nvSpPr>
            <p:cNvPr id="22" name="TextBox 21">
              <a:extLst>
                <a:ext uri="{FF2B5EF4-FFF2-40B4-BE49-F238E27FC236}">
                  <a16:creationId xmlns:a16="http://schemas.microsoft.com/office/drawing/2014/main" id="{6FC849F9-BB06-4309-90C8-02E487CD12B5}"/>
                </a:ext>
              </a:extLst>
            </p:cNvPr>
            <p:cNvSpPr txBox="1"/>
            <p:nvPr/>
          </p:nvSpPr>
          <p:spPr>
            <a:xfrm>
              <a:off x="10660658" y="5925643"/>
              <a:ext cx="1140697" cy="646331"/>
            </a:xfrm>
            <a:prstGeom prst="rect">
              <a:avLst/>
            </a:prstGeom>
            <a:noFill/>
          </p:spPr>
          <p:txBody>
            <a:bodyPr wrap="none" rtlCol="0">
              <a:spAutoFit/>
            </a:bodyPr>
            <a:lstStyle/>
            <a:p>
              <a:pPr algn="ctr"/>
              <a:r>
                <a:rPr lang="en-US"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Vault Boy, </a:t>
              </a:r>
            </a:p>
            <a:p>
              <a:pPr algn="ctr"/>
              <a:r>
                <a:rPr lang="en-US" i="1"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Fallout</a:t>
              </a:r>
            </a:p>
          </p:txBody>
        </p:sp>
      </p:grpSp>
    </p:spTree>
    <p:extLst>
      <p:ext uri="{BB962C8B-B14F-4D97-AF65-F5344CB8AC3E}">
        <p14:creationId xmlns:p14="http://schemas.microsoft.com/office/powerpoint/2010/main" val="1491378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A2C50E7-C6D2-4005-B857-6418DE7EA2A5}"/>
              </a:ext>
            </a:extLst>
          </p:cNvPr>
          <p:cNvSpPr txBox="1"/>
          <p:nvPr/>
        </p:nvSpPr>
        <p:spPr>
          <a:xfrm>
            <a:off x="3000290" y="160905"/>
            <a:ext cx="6333785" cy="646331"/>
          </a:xfrm>
          <a:prstGeom prst="rect">
            <a:avLst/>
          </a:prstGeom>
          <a:noFill/>
        </p:spPr>
        <p:txBody>
          <a:bodyPr wrap="none" rtlCol="0">
            <a:spAutoFit/>
          </a:bodyPr>
          <a:lstStyle/>
          <a:p>
            <a:pPr algn="ctr"/>
            <a:r>
              <a:rPr lang="en-US" sz="3600"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RICH-TEK PRO TIP#02 </a:t>
            </a:r>
            <a:r>
              <a:rPr lang="en-US" sz="3600"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bg1">
                        <a:lumMod val="5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[COMS 302]</a:t>
            </a:r>
          </a:p>
        </p:txBody>
      </p:sp>
      <p:sp>
        <p:nvSpPr>
          <p:cNvPr id="7" name="TextBox 6">
            <a:extLst>
              <a:ext uri="{FF2B5EF4-FFF2-40B4-BE49-F238E27FC236}">
                <a16:creationId xmlns:a16="http://schemas.microsoft.com/office/drawing/2014/main" id="{DCDCD1B5-59A1-4CEB-8B1F-15AB8DA7246F}"/>
              </a:ext>
            </a:extLst>
          </p:cNvPr>
          <p:cNvSpPr txBox="1"/>
          <p:nvPr/>
        </p:nvSpPr>
        <p:spPr>
          <a:xfrm>
            <a:off x="1875616" y="1652266"/>
            <a:ext cx="10171427" cy="830997"/>
          </a:xfrm>
          <a:prstGeom prst="rect">
            <a:avLst/>
          </a:prstGeom>
          <a:noFill/>
        </p:spPr>
        <p:txBody>
          <a:bodyPr wrap="square" rtlCol="0">
            <a:spAutoFit/>
          </a:bodyPr>
          <a:lstStyle/>
          <a:p>
            <a:pPr marL="342900" indent="-342900">
              <a:buFont typeface="Arial" panose="020B0604020202020204" pitchFamily="34" charset="0"/>
              <a:buChar char="•"/>
            </a:pPr>
            <a:r>
              <a:rPr lang="en-US" sz="1600" dirty="0">
                <a:ln>
                  <a:solidFill>
                    <a:schemeClr val="accent1"/>
                  </a:solidFill>
                </a:ln>
                <a:gradFill flip="none" rotWithShape="1">
                  <a:gsLst>
                    <a:gs pos="0">
                      <a:schemeClr val="accent2">
                        <a:lumMod val="0"/>
                        <a:lumOff val="100000"/>
                      </a:schemeClr>
                    </a:gs>
                    <a:gs pos="60000">
                      <a:schemeClr val="accent2">
                        <a:lumMod val="0"/>
                        <a:lumOff val="100000"/>
                      </a:schemeClr>
                    </a:gs>
                    <a:gs pos="100000">
                      <a:schemeClr val="accent1">
                        <a:lumMod val="75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Tips for upcoming team "presentations," so called because you’ll present to me :-), depositing the assignment on Blackboard (on the date indicated for your team on the syllabus). I’m sad we don’t get to see you perform “live”: the sessions last semester, even amid COVID, were just awesome. To do better, remember: </a:t>
            </a:r>
          </a:p>
        </p:txBody>
      </p:sp>
      <p:pic>
        <p:nvPicPr>
          <p:cNvPr id="9" name="Picture 8">
            <a:extLst>
              <a:ext uri="{FF2B5EF4-FFF2-40B4-BE49-F238E27FC236}">
                <a16:creationId xmlns:a16="http://schemas.microsoft.com/office/drawing/2014/main" id="{EC8A930D-23ED-424E-B6D1-A61037718558}"/>
              </a:ext>
            </a:extLst>
          </p:cNvPr>
          <p:cNvPicPr>
            <a:picLocks noChangeAspect="1"/>
          </p:cNvPicPr>
          <p:nvPr/>
        </p:nvPicPr>
        <p:blipFill rotWithShape="1">
          <a:blip r:embed="rId2">
            <a:extLst>
              <a:ext uri="{28A0092B-C50C-407E-A947-70E740481C1C}">
                <a14:useLocalDpi xmlns:a14="http://schemas.microsoft.com/office/drawing/2010/main" val="0"/>
              </a:ext>
            </a:extLst>
          </a:blip>
          <a:srcRect r="21729" b="14959"/>
          <a:stretch/>
        </p:blipFill>
        <p:spPr>
          <a:xfrm>
            <a:off x="161160" y="174176"/>
            <a:ext cx="1470496" cy="2137224"/>
          </a:xfrm>
          <a:prstGeom prst="rect">
            <a:avLst/>
          </a:prstGeom>
        </p:spPr>
      </p:pic>
      <p:sp>
        <p:nvSpPr>
          <p:cNvPr id="10" name="TextBox 9">
            <a:extLst>
              <a:ext uri="{FF2B5EF4-FFF2-40B4-BE49-F238E27FC236}">
                <a16:creationId xmlns:a16="http://schemas.microsoft.com/office/drawing/2014/main" id="{093F05EF-DAD1-4157-AE3B-841574C73FD9}"/>
              </a:ext>
            </a:extLst>
          </p:cNvPr>
          <p:cNvSpPr txBox="1"/>
          <p:nvPr/>
        </p:nvSpPr>
        <p:spPr>
          <a:xfrm>
            <a:off x="3388125" y="968141"/>
            <a:ext cx="5558124" cy="523220"/>
          </a:xfrm>
          <a:prstGeom prst="rect">
            <a:avLst/>
          </a:prstGeom>
          <a:noFill/>
        </p:spPr>
        <p:txBody>
          <a:bodyPr wrap="none" rtlCol="0">
            <a:spAutoFit/>
          </a:bodyPr>
          <a:lstStyle/>
          <a:p>
            <a:pPr algn="ctr"/>
            <a:r>
              <a:rPr lang="en-US" sz="2800" i="1"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PREPARING FOR TEAM “PRESENTATION” </a:t>
            </a:r>
          </a:p>
        </p:txBody>
      </p:sp>
      <p:sp>
        <p:nvSpPr>
          <p:cNvPr id="18" name="TextBox 17">
            <a:extLst>
              <a:ext uri="{FF2B5EF4-FFF2-40B4-BE49-F238E27FC236}">
                <a16:creationId xmlns:a16="http://schemas.microsoft.com/office/drawing/2014/main" id="{23957A83-1101-4296-BC61-703C7B7A1000}"/>
              </a:ext>
            </a:extLst>
          </p:cNvPr>
          <p:cNvSpPr txBox="1"/>
          <p:nvPr/>
        </p:nvSpPr>
        <p:spPr>
          <a:xfrm>
            <a:off x="82296" y="3636070"/>
            <a:ext cx="10440141" cy="830997"/>
          </a:xfrm>
          <a:prstGeom prst="rect">
            <a:avLst/>
          </a:prstGeom>
          <a:noFill/>
        </p:spPr>
        <p:txBody>
          <a:bodyPr wrap="square" rtlCol="0">
            <a:spAutoFit/>
          </a:bodyPr>
          <a:lstStyle/>
          <a:p>
            <a:pPr marL="342900" indent="-342900">
              <a:buFont typeface="Arial" panose="020B0604020202020204" pitchFamily="34" charset="0"/>
              <a:buChar char="•"/>
            </a:pPr>
            <a:r>
              <a:rPr lang="en-US" sz="1600" dirty="0">
                <a:ln>
                  <a:solidFill>
                    <a:schemeClr val="accent1"/>
                  </a:solidFill>
                </a:ln>
                <a:gradFill flip="none" rotWithShape="1">
                  <a:gsLst>
                    <a:gs pos="0">
                      <a:schemeClr val="accent2">
                        <a:lumMod val="0"/>
                        <a:lumOff val="100000"/>
                      </a:schemeClr>
                    </a:gs>
                    <a:gs pos="32000">
                      <a:schemeClr val="accent2">
                        <a:lumMod val="0"/>
                        <a:lumOff val="100000"/>
                      </a:schemeClr>
                    </a:gs>
                    <a:gs pos="100000">
                      <a:srgbClr val="FFFF99"/>
                    </a:gs>
                  </a:gsLst>
                  <a:lin ang="5400000" scaled="0"/>
                  <a:tileRect/>
                </a:gradFill>
                <a:effectLst>
                  <a:outerShdw blurRad="50800" dist="38100" dir="2700000" algn="tl" rotWithShape="0">
                    <a:prstClr val="black">
                      <a:alpha val="40000"/>
                    </a:prstClr>
                  </a:outerShdw>
                </a:effectLst>
                <a:latin typeface="Impact" panose="020B0806030902050204" pitchFamily="34" charset="0"/>
              </a:rPr>
              <a:t>You will write a video game involving protagonists, Judge (Joseph) Dredd (machine); Dr. Manhattan (brain); Spider Jerusalem (culture); Anarchist V (flux/transformation); and Joker (instrument of domination). That last guy came up with our subtitle, "A Better Class of Enemy": "Money can't buy you friends, but it does get you a better class of enemy." :-) </a:t>
            </a:r>
          </a:p>
        </p:txBody>
      </p:sp>
      <p:sp>
        <p:nvSpPr>
          <p:cNvPr id="19" name="TextBox 18">
            <a:extLst>
              <a:ext uri="{FF2B5EF4-FFF2-40B4-BE49-F238E27FC236}">
                <a16:creationId xmlns:a16="http://schemas.microsoft.com/office/drawing/2014/main" id="{83134501-F321-4007-BF02-22501C61095D}"/>
              </a:ext>
            </a:extLst>
          </p:cNvPr>
          <p:cNvSpPr txBox="1"/>
          <p:nvPr/>
        </p:nvSpPr>
        <p:spPr>
          <a:xfrm>
            <a:off x="82296" y="4627972"/>
            <a:ext cx="10440141" cy="1077218"/>
          </a:xfrm>
          <a:prstGeom prst="rect">
            <a:avLst/>
          </a:prstGeom>
          <a:noFill/>
        </p:spPr>
        <p:txBody>
          <a:bodyPr wrap="square" rtlCol="0">
            <a:spAutoFit/>
          </a:bodyPr>
          <a:lstStyle/>
          <a:p>
            <a:pPr marL="342900" indent="-342900">
              <a:buFont typeface="Arial" panose="020B0604020202020204" pitchFamily="34" charset="0"/>
              <a:buChar char="•"/>
            </a:pPr>
            <a:r>
              <a:rPr lang="en-US" sz="1600" dirty="0">
                <a:ln>
                  <a:solidFill>
                    <a:schemeClr val="accent1"/>
                  </a:solidFill>
                </a:ln>
                <a:gradFill flip="none" rotWithShape="1">
                  <a:gsLst>
                    <a:gs pos="60000">
                      <a:schemeClr val="accent2">
                        <a:lumMod val="0"/>
                        <a:lumOff val="100000"/>
                      </a:schemeClr>
                    </a:gs>
                    <a:gs pos="100000">
                      <a:srgbClr val="7030A0"/>
                    </a:gs>
                  </a:gsLst>
                  <a:lin ang="5400000" scaled="0"/>
                  <a:tileRect/>
                </a:gradFill>
                <a:effectLst>
                  <a:outerShdw blurRad="50800" dist="38100" dir="2700000" algn="tl" rotWithShape="0">
                    <a:prstClr val="black">
                      <a:alpha val="40000"/>
                    </a:prstClr>
                  </a:outerShdw>
                </a:effectLst>
                <a:latin typeface="Impact" panose="020B0806030902050204" pitchFamily="34" charset="0"/>
              </a:rPr>
              <a:t>Follow directions on the assignment sheet, creating a setting and seven characters, three to be actual "big names" (i.e., prominent thinkers) who’ve addressed organizations as the metaphor of your team. Examples: Taylor for machine (obvious, you can do better!); Weiner for brain; and so on. Other characters you make up, consistent with how you see the metaphor. As you will see, it is in the interaction among the characters that the narrative rubber meets the road.</a:t>
            </a:r>
          </a:p>
        </p:txBody>
      </p:sp>
      <p:sp>
        <p:nvSpPr>
          <p:cNvPr id="20" name="TextBox 19">
            <a:extLst>
              <a:ext uri="{FF2B5EF4-FFF2-40B4-BE49-F238E27FC236}">
                <a16:creationId xmlns:a16="http://schemas.microsoft.com/office/drawing/2014/main" id="{8142C298-6DB1-4BBC-A6DA-D03ACBC2FD15}"/>
              </a:ext>
            </a:extLst>
          </p:cNvPr>
          <p:cNvSpPr txBox="1"/>
          <p:nvPr/>
        </p:nvSpPr>
        <p:spPr>
          <a:xfrm>
            <a:off x="1875616" y="2644168"/>
            <a:ext cx="9851802" cy="830997"/>
          </a:xfrm>
          <a:prstGeom prst="rect">
            <a:avLst/>
          </a:prstGeom>
          <a:noFill/>
        </p:spPr>
        <p:txBody>
          <a:bodyPr wrap="square" rtlCol="0">
            <a:spAutoFit/>
          </a:bodyPr>
          <a:lstStyle/>
          <a:p>
            <a:pPr marL="342900" indent="-342900">
              <a:buFont typeface="Arial" panose="020B0604020202020204" pitchFamily="34" charset="0"/>
              <a:buChar char="•"/>
            </a:pPr>
            <a:r>
              <a:rPr lang="en-US" sz="1600"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Read the assignment sheet (OUR THING drop-down menu) CAREFULLY. Each of you is assigned to a team representing one of five metaphors for organization (hence, organizational communication): (organization is…) machine, brain, culture, flux/transformation, and instrument of domination.</a:t>
            </a:r>
          </a:p>
        </p:txBody>
      </p:sp>
      <p:sp>
        <p:nvSpPr>
          <p:cNvPr id="21" name="TextBox 20">
            <a:extLst>
              <a:ext uri="{FF2B5EF4-FFF2-40B4-BE49-F238E27FC236}">
                <a16:creationId xmlns:a16="http://schemas.microsoft.com/office/drawing/2014/main" id="{CA249005-99D5-46E4-A7DF-273D6B4D61EF}"/>
              </a:ext>
            </a:extLst>
          </p:cNvPr>
          <p:cNvSpPr txBox="1"/>
          <p:nvPr/>
        </p:nvSpPr>
        <p:spPr>
          <a:xfrm>
            <a:off x="73779" y="2439695"/>
            <a:ext cx="1645258" cy="646331"/>
          </a:xfrm>
          <a:prstGeom prst="rect">
            <a:avLst/>
          </a:prstGeom>
          <a:noFill/>
        </p:spPr>
        <p:txBody>
          <a:bodyPr wrap="none" rtlCol="0">
            <a:spAutoFit/>
          </a:bodyPr>
          <a:lstStyle/>
          <a:p>
            <a:pPr algn="ctr"/>
            <a:r>
              <a:rPr lang="en-US" dirty="0" err="1">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Mirelia</a:t>
            </a:r>
            <a:r>
              <a:rPr lang="en-US"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 Chavez,</a:t>
            </a:r>
          </a:p>
          <a:p>
            <a:pPr algn="ctr"/>
            <a:r>
              <a:rPr lang="en-US"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 Info-Warrior</a:t>
            </a:r>
          </a:p>
        </p:txBody>
      </p:sp>
      <p:grpSp>
        <p:nvGrpSpPr>
          <p:cNvPr id="23" name="Group 22">
            <a:extLst>
              <a:ext uri="{FF2B5EF4-FFF2-40B4-BE49-F238E27FC236}">
                <a16:creationId xmlns:a16="http://schemas.microsoft.com/office/drawing/2014/main" id="{FB4ACD90-53B1-4364-895A-47962F4151D8}"/>
              </a:ext>
            </a:extLst>
          </p:cNvPr>
          <p:cNvGrpSpPr/>
          <p:nvPr/>
        </p:nvGrpSpPr>
        <p:grpSpPr>
          <a:xfrm>
            <a:off x="10493441" y="4208586"/>
            <a:ext cx="1645258" cy="2363388"/>
            <a:chOff x="10408377" y="4208586"/>
            <a:chExt cx="1645258" cy="2363388"/>
          </a:xfrm>
        </p:grpSpPr>
        <p:pic>
          <p:nvPicPr>
            <p:cNvPr id="3" name="Picture 2">
              <a:extLst>
                <a:ext uri="{FF2B5EF4-FFF2-40B4-BE49-F238E27FC236}">
                  <a16:creationId xmlns:a16="http://schemas.microsoft.com/office/drawing/2014/main" id="{6672827C-B9D3-43AD-9EA4-4A2B0845F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8377" y="4208586"/>
              <a:ext cx="1645258" cy="1586499"/>
            </a:xfrm>
            <a:prstGeom prst="rect">
              <a:avLst/>
            </a:prstGeom>
          </p:spPr>
        </p:pic>
        <p:sp>
          <p:nvSpPr>
            <p:cNvPr id="22" name="TextBox 21">
              <a:extLst>
                <a:ext uri="{FF2B5EF4-FFF2-40B4-BE49-F238E27FC236}">
                  <a16:creationId xmlns:a16="http://schemas.microsoft.com/office/drawing/2014/main" id="{6FC849F9-BB06-4309-90C8-02E487CD12B5}"/>
                </a:ext>
              </a:extLst>
            </p:cNvPr>
            <p:cNvSpPr txBox="1"/>
            <p:nvPr/>
          </p:nvSpPr>
          <p:spPr>
            <a:xfrm>
              <a:off x="10660658" y="5925643"/>
              <a:ext cx="1140697" cy="646331"/>
            </a:xfrm>
            <a:prstGeom prst="rect">
              <a:avLst/>
            </a:prstGeom>
            <a:noFill/>
          </p:spPr>
          <p:txBody>
            <a:bodyPr wrap="none" rtlCol="0">
              <a:spAutoFit/>
            </a:bodyPr>
            <a:lstStyle/>
            <a:p>
              <a:pPr algn="ctr"/>
              <a:r>
                <a:rPr lang="en-US"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Vault Boy, </a:t>
              </a:r>
            </a:p>
            <a:p>
              <a:pPr algn="ctr"/>
              <a:r>
                <a:rPr lang="en-US" i="1"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Fallout</a:t>
              </a:r>
            </a:p>
          </p:txBody>
        </p:sp>
      </p:grpSp>
      <p:sp>
        <p:nvSpPr>
          <p:cNvPr id="24" name="TextBox 23">
            <a:extLst>
              <a:ext uri="{FF2B5EF4-FFF2-40B4-BE49-F238E27FC236}">
                <a16:creationId xmlns:a16="http://schemas.microsoft.com/office/drawing/2014/main" id="{D3026308-C7CC-4EC4-975A-8653AE074D41}"/>
              </a:ext>
            </a:extLst>
          </p:cNvPr>
          <p:cNvSpPr txBox="1"/>
          <p:nvPr/>
        </p:nvSpPr>
        <p:spPr>
          <a:xfrm>
            <a:off x="82296" y="5866095"/>
            <a:ext cx="9851802" cy="830997"/>
          </a:xfrm>
          <a:prstGeom prst="rect">
            <a:avLst/>
          </a:prstGeom>
          <a:noFill/>
        </p:spPr>
        <p:txBody>
          <a:bodyPr wrap="square" rtlCol="0">
            <a:spAutoFit/>
          </a:bodyPr>
          <a:lstStyle/>
          <a:p>
            <a:pPr marL="342900" indent="-342900">
              <a:buFont typeface="Arial" panose="020B0604020202020204" pitchFamily="34" charset="0"/>
              <a:buChar char="•"/>
            </a:pPr>
            <a:r>
              <a:rPr lang="en-US" sz="1600"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Maintain contact with your team. I’m working on using Blackboard to define a space for constructing teams  to make your task easier. For now, use Outlook to get in touch via NIU’s online system: every person on your team has a university account—you can send email to them just by starting to type their name in the address field. </a:t>
            </a:r>
          </a:p>
        </p:txBody>
      </p:sp>
    </p:spTree>
    <p:extLst>
      <p:ext uri="{BB962C8B-B14F-4D97-AF65-F5344CB8AC3E}">
        <p14:creationId xmlns:p14="http://schemas.microsoft.com/office/powerpoint/2010/main" val="3695998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A2C50E7-C6D2-4005-B857-6418DE7EA2A5}"/>
              </a:ext>
            </a:extLst>
          </p:cNvPr>
          <p:cNvSpPr txBox="1"/>
          <p:nvPr/>
        </p:nvSpPr>
        <p:spPr>
          <a:xfrm>
            <a:off x="3026739" y="130128"/>
            <a:ext cx="6280887" cy="646331"/>
          </a:xfrm>
          <a:prstGeom prst="rect">
            <a:avLst/>
          </a:prstGeom>
          <a:noFill/>
        </p:spPr>
        <p:txBody>
          <a:bodyPr wrap="none" rtlCol="0">
            <a:spAutoFit/>
          </a:bodyPr>
          <a:lstStyle/>
          <a:p>
            <a:pPr algn="ctr"/>
            <a:r>
              <a:rPr lang="en-US" sz="3600"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RICH-TEK PRO TIP#02 </a:t>
            </a:r>
            <a:r>
              <a:rPr lang="en-US" sz="3600"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bg1">
                        <a:lumMod val="5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[COMS 361]</a:t>
            </a:r>
          </a:p>
        </p:txBody>
      </p:sp>
      <p:sp>
        <p:nvSpPr>
          <p:cNvPr id="7" name="TextBox 6">
            <a:extLst>
              <a:ext uri="{FF2B5EF4-FFF2-40B4-BE49-F238E27FC236}">
                <a16:creationId xmlns:a16="http://schemas.microsoft.com/office/drawing/2014/main" id="{DCDCD1B5-59A1-4CEB-8B1F-15AB8DA7246F}"/>
              </a:ext>
            </a:extLst>
          </p:cNvPr>
          <p:cNvSpPr txBox="1"/>
          <p:nvPr/>
        </p:nvSpPr>
        <p:spPr>
          <a:xfrm>
            <a:off x="1859413" y="1559935"/>
            <a:ext cx="10171427" cy="877163"/>
          </a:xfrm>
          <a:prstGeom prst="rect">
            <a:avLst/>
          </a:prstGeom>
          <a:noFill/>
        </p:spPr>
        <p:txBody>
          <a:bodyPr wrap="square" rtlCol="0">
            <a:spAutoFit/>
          </a:bodyPr>
          <a:lstStyle/>
          <a:p>
            <a:pPr marL="342900" indent="-342900">
              <a:buFont typeface="Arial" panose="020B0604020202020204" pitchFamily="34" charset="0"/>
              <a:buChar char="•"/>
            </a:pPr>
            <a:r>
              <a:rPr lang="en-US" sz="1700" dirty="0">
                <a:ln>
                  <a:solidFill>
                    <a:schemeClr val="accent1"/>
                  </a:solidFill>
                </a:ln>
                <a:gradFill flip="none" rotWithShape="1">
                  <a:gsLst>
                    <a:gs pos="0">
                      <a:schemeClr val="accent2">
                        <a:lumMod val="0"/>
                        <a:lumOff val="100000"/>
                      </a:schemeClr>
                    </a:gs>
                    <a:gs pos="60000">
                      <a:schemeClr val="accent2">
                        <a:lumMod val="0"/>
                        <a:lumOff val="100000"/>
                      </a:schemeClr>
                    </a:gs>
                    <a:gs pos="100000">
                      <a:schemeClr val="accent1">
                        <a:lumMod val="75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Tips for upcoming team "presentations," so called because you’ll present to me :-), depositing the assignment on Blackboard (on the date indicated for your team on the syllabus). I’m sad we don’t get to see you perform “live”: the sessions last semester, even amid COVID, were just awesome. To do better, remember: </a:t>
            </a:r>
          </a:p>
        </p:txBody>
      </p:sp>
      <p:pic>
        <p:nvPicPr>
          <p:cNvPr id="9" name="Picture 8">
            <a:extLst>
              <a:ext uri="{FF2B5EF4-FFF2-40B4-BE49-F238E27FC236}">
                <a16:creationId xmlns:a16="http://schemas.microsoft.com/office/drawing/2014/main" id="{EC8A930D-23ED-424E-B6D1-A61037718558}"/>
              </a:ext>
            </a:extLst>
          </p:cNvPr>
          <p:cNvPicPr>
            <a:picLocks noChangeAspect="1"/>
          </p:cNvPicPr>
          <p:nvPr/>
        </p:nvPicPr>
        <p:blipFill rotWithShape="1">
          <a:blip r:embed="rId2">
            <a:extLst>
              <a:ext uri="{28A0092B-C50C-407E-A947-70E740481C1C}">
                <a14:useLocalDpi xmlns:a14="http://schemas.microsoft.com/office/drawing/2010/main" val="0"/>
              </a:ext>
            </a:extLst>
          </a:blip>
          <a:srcRect r="21729" b="14959"/>
          <a:stretch/>
        </p:blipFill>
        <p:spPr>
          <a:xfrm>
            <a:off x="161160" y="174176"/>
            <a:ext cx="1470496" cy="2137224"/>
          </a:xfrm>
          <a:prstGeom prst="rect">
            <a:avLst/>
          </a:prstGeom>
        </p:spPr>
      </p:pic>
      <p:sp>
        <p:nvSpPr>
          <p:cNvPr id="10" name="TextBox 9">
            <a:extLst>
              <a:ext uri="{FF2B5EF4-FFF2-40B4-BE49-F238E27FC236}">
                <a16:creationId xmlns:a16="http://schemas.microsoft.com/office/drawing/2014/main" id="{093F05EF-DAD1-4157-AE3B-841574C73FD9}"/>
              </a:ext>
            </a:extLst>
          </p:cNvPr>
          <p:cNvSpPr txBox="1"/>
          <p:nvPr/>
        </p:nvSpPr>
        <p:spPr>
          <a:xfrm>
            <a:off x="3388125" y="906587"/>
            <a:ext cx="5558124" cy="523220"/>
          </a:xfrm>
          <a:prstGeom prst="rect">
            <a:avLst/>
          </a:prstGeom>
          <a:noFill/>
        </p:spPr>
        <p:txBody>
          <a:bodyPr wrap="none" rtlCol="0">
            <a:spAutoFit/>
          </a:bodyPr>
          <a:lstStyle/>
          <a:p>
            <a:pPr algn="ctr"/>
            <a:r>
              <a:rPr lang="en-US" sz="2800" i="1"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PREPARING FOR TEAM “PRESENTATION” </a:t>
            </a:r>
          </a:p>
        </p:txBody>
      </p:sp>
      <p:sp>
        <p:nvSpPr>
          <p:cNvPr id="18" name="TextBox 17">
            <a:extLst>
              <a:ext uri="{FF2B5EF4-FFF2-40B4-BE49-F238E27FC236}">
                <a16:creationId xmlns:a16="http://schemas.microsoft.com/office/drawing/2014/main" id="{23957A83-1101-4296-BC61-703C7B7A1000}"/>
              </a:ext>
            </a:extLst>
          </p:cNvPr>
          <p:cNvSpPr txBox="1"/>
          <p:nvPr/>
        </p:nvSpPr>
        <p:spPr>
          <a:xfrm>
            <a:off x="53300" y="3312907"/>
            <a:ext cx="10440141" cy="877163"/>
          </a:xfrm>
          <a:prstGeom prst="rect">
            <a:avLst/>
          </a:prstGeom>
          <a:noFill/>
        </p:spPr>
        <p:txBody>
          <a:bodyPr wrap="square" rtlCol="0">
            <a:spAutoFit/>
          </a:bodyPr>
          <a:lstStyle/>
          <a:p>
            <a:pPr marL="342900" indent="-342900">
              <a:buFont typeface="Arial" panose="020B0604020202020204" pitchFamily="34" charset="0"/>
              <a:buChar char="•"/>
            </a:pPr>
            <a:r>
              <a:rPr lang="en-US" sz="1700" dirty="0">
                <a:ln>
                  <a:solidFill>
                    <a:schemeClr val="accent1"/>
                  </a:solidFill>
                </a:ln>
                <a:gradFill flip="none" rotWithShape="1">
                  <a:gsLst>
                    <a:gs pos="0">
                      <a:schemeClr val="accent2">
                        <a:lumMod val="0"/>
                        <a:lumOff val="100000"/>
                      </a:schemeClr>
                    </a:gs>
                    <a:gs pos="32000">
                      <a:schemeClr val="accent2">
                        <a:lumMod val="0"/>
                        <a:lumOff val="100000"/>
                      </a:schemeClr>
                    </a:gs>
                    <a:gs pos="100000">
                      <a:srgbClr val="FFFF99"/>
                    </a:gs>
                  </a:gsLst>
                  <a:lin ang="5400000" scaled="0"/>
                  <a:tileRect/>
                </a:gradFill>
                <a:effectLst>
                  <a:outerShdw blurRad="50800" dist="38100" dir="2700000" algn="tl" rotWithShape="0">
                    <a:prstClr val="black">
                      <a:alpha val="40000"/>
                    </a:prstClr>
                  </a:outerShdw>
                </a:effectLst>
                <a:latin typeface="Impact" panose="020B0806030902050204" pitchFamily="34" charset="0"/>
              </a:rPr>
              <a:t>The character of the organization/unit obviously is for the group to decide. As to the requirements for your character, those will have to be adjusted in light of the imaginary organization and that means collaborating with your team-mates. It sounds onerous, I know, but once you get into it, you will fly! </a:t>
            </a:r>
          </a:p>
        </p:txBody>
      </p:sp>
      <p:sp>
        <p:nvSpPr>
          <p:cNvPr id="19" name="TextBox 18">
            <a:extLst>
              <a:ext uri="{FF2B5EF4-FFF2-40B4-BE49-F238E27FC236}">
                <a16:creationId xmlns:a16="http://schemas.microsoft.com/office/drawing/2014/main" id="{83134501-F321-4007-BF02-22501C61095D}"/>
              </a:ext>
            </a:extLst>
          </p:cNvPr>
          <p:cNvSpPr txBox="1"/>
          <p:nvPr/>
        </p:nvSpPr>
        <p:spPr>
          <a:xfrm>
            <a:off x="53300" y="4320198"/>
            <a:ext cx="10440141" cy="1138773"/>
          </a:xfrm>
          <a:prstGeom prst="rect">
            <a:avLst/>
          </a:prstGeom>
          <a:noFill/>
        </p:spPr>
        <p:txBody>
          <a:bodyPr wrap="square" rtlCol="0">
            <a:spAutoFit/>
          </a:bodyPr>
          <a:lstStyle/>
          <a:p>
            <a:pPr marL="342900" indent="-342900">
              <a:buFont typeface="Arial" panose="020B0604020202020204" pitchFamily="34" charset="0"/>
              <a:buChar char="•"/>
            </a:pPr>
            <a:r>
              <a:rPr lang="en-US" sz="1700" dirty="0">
                <a:ln>
                  <a:solidFill>
                    <a:schemeClr val="accent1"/>
                  </a:solidFill>
                </a:ln>
                <a:gradFill flip="none" rotWithShape="1">
                  <a:gsLst>
                    <a:gs pos="60000">
                      <a:schemeClr val="accent2">
                        <a:lumMod val="0"/>
                        <a:lumOff val="100000"/>
                      </a:schemeClr>
                    </a:gs>
                    <a:gs pos="100000">
                      <a:srgbClr val="7030A0"/>
                    </a:gs>
                  </a:gsLst>
                  <a:lin ang="5400000" scaled="0"/>
                  <a:tileRect/>
                </a:gradFill>
                <a:effectLst>
                  <a:outerShdw blurRad="50800" dist="38100" dir="2700000" algn="tl" rotWithShape="0">
                    <a:prstClr val="black">
                      <a:alpha val="40000"/>
                    </a:prstClr>
                  </a:outerShdw>
                </a:effectLst>
                <a:latin typeface="Impact" panose="020B0806030902050204" pitchFamily="34" charset="0"/>
              </a:rPr>
              <a:t>Everyone is also responsible for fleshing out their character by creating: (1) background; (2) “cool” name; (3) logo; (4) slogan; and (5) theme song. This isn’t done out of caprice: it lets me know more about you than by, say, a questionnaire, You’re all going to “cut loose” in this class sooner or later—now’s the time to get started </a:t>
            </a:r>
            <a:r>
              <a:rPr lang="en-US" sz="1700" dirty="0">
                <a:ln>
                  <a:solidFill>
                    <a:schemeClr val="accent1"/>
                  </a:solidFill>
                </a:ln>
                <a:gradFill flip="none" rotWithShape="1">
                  <a:gsLst>
                    <a:gs pos="60000">
                      <a:schemeClr val="accent2">
                        <a:lumMod val="0"/>
                        <a:lumOff val="100000"/>
                      </a:schemeClr>
                    </a:gs>
                    <a:gs pos="100000">
                      <a:srgbClr val="7030A0"/>
                    </a:gs>
                  </a:gsLst>
                  <a:lin ang="5400000" scaled="0"/>
                  <a:tileRect/>
                </a:gradFill>
                <a:effectLst>
                  <a:outerShdw blurRad="50800" dist="38100" dir="2700000" algn="tl" rotWithShape="0">
                    <a:prstClr val="black">
                      <a:alpha val="40000"/>
                    </a:prstClr>
                  </a:outerShdw>
                </a:effectLst>
                <a:latin typeface="Impact" panose="020B0806030902050204" pitchFamily="34" charset="0"/>
                <a:sym typeface="Wingdings" panose="05000000000000000000" pitchFamily="2" charset="2"/>
              </a:rPr>
              <a:t> Also, work hard on this, as I have been known to look back to this as extra credit at semester’s end. </a:t>
            </a:r>
            <a:endParaRPr lang="en-US" sz="1700" dirty="0">
              <a:ln>
                <a:solidFill>
                  <a:schemeClr val="accent1"/>
                </a:solidFill>
              </a:ln>
              <a:gradFill flip="none" rotWithShape="1">
                <a:gsLst>
                  <a:gs pos="60000">
                    <a:schemeClr val="accent2">
                      <a:lumMod val="0"/>
                      <a:lumOff val="100000"/>
                    </a:schemeClr>
                  </a:gs>
                  <a:gs pos="100000">
                    <a:srgbClr val="7030A0"/>
                  </a:gs>
                </a:gsLst>
                <a:lin ang="5400000" scaled="0"/>
                <a:tileRect/>
              </a:gradFill>
              <a:effectLst>
                <a:outerShdw blurRad="50800" dist="38100" dir="2700000" algn="tl" rotWithShape="0">
                  <a:prstClr val="black">
                    <a:alpha val="40000"/>
                  </a:prstClr>
                </a:outerShdw>
              </a:effectLst>
              <a:latin typeface="Impact" panose="020B0806030902050204" pitchFamily="34" charset="0"/>
            </a:endParaRPr>
          </a:p>
        </p:txBody>
      </p:sp>
      <p:sp>
        <p:nvSpPr>
          <p:cNvPr id="20" name="TextBox 19">
            <a:extLst>
              <a:ext uri="{FF2B5EF4-FFF2-40B4-BE49-F238E27FC236}">
                <a16:creationId xmlns:a16="http://schemas.microsoft.com/office/drawing/2014/main" id="{8142C298-6DB1-4BBC-A6DA-D03ACBC2FD15}"/>
              </a:ext>
            </a:extLst>
          </p:cNvPr>
          <p:cNvSpPr txBox="1"/>
          <p:nvPr/>
        </p:nvSpPr>
        <p:spPr>
          <a:xfrm>
            <a:off x="1859413" y="2567226"/>
            <a:ext cx="9851802" cy="615553"/>
          </a:xfrm>
          <a:prstGeom prst="rect">
            <a:avLst/>
          </a:prstGeom>
          <a:noFill/>
        </p:spPr>
        <p:txBody>
          <a:bodyPr wrap="square" rtlCol="0">
            <a:spAutoFit/>
          </a:bodyPr>
          <a:lstStyle/>
          <a:p>
            <a:pPr marL="342900" indent="-342900">
              <a:buFont typeface="Arial" panose="020B0604020202020204" pitchFamily="34" charset="0"/>
              <a:buChar char="•"/>
            </a:pPr>
            <a:r>
              <a:rPr lang="en-US" sz="1700"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Read the assignment sheet (OUR THING menu) CAREFULLY. You’re assigned to one of five teams, where you will construct: (1) organization, (2) operational unit in that organization, and (3) character identity (avatar).  </a:t>
            </a:r>
          </a:p>
        </p:txBody>
      </p:sp>
      <p:sp>
        <p:nvSpPr>
          <p:cNvPr id="21" name="TextBox 20">
            <a:extLst>
              <a:ext uri="{FF2B5EF4-FFF2-40B4-BE49-F238E27FC236}">
                <a16:creationId xmlns:a16="http://schemas.microsoft.com/office/drawing/2014/main" id="{CA249005-99D5-46E4-A7DF-273D6B4D61EF}"/>
              </a:ext>
            </a:extLst>
          </p:cNvPr>
          <p:cNvSpPr txBox="1"/>
          <p:nvPr/>
        </p:nvSpPr>
        <p:spPr>
          <a:xfrm>
            <a:off x="73779" y="2439695"/>
            <a:ext cx="1645258" cy="646331"/>
          </a:xfrm>
          <a:prstGeom prst="rect">
            <a:avLst/>
          </a:prstGeom>
          <a:noFill/>
        </p:spPr>
        <p:txBody>
          <a:bodyPr wrap="none" rtlCol="0">
            <a:spAutoFit/>
          </a:bodyPr>
          <a:lstStyle/>
          <a:p>
            <a:pPr algn="ctr"/>
            <a:r>
              <a:rPr lang="en-US" dirty="0" err="1">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Mirelia</a:t>
            </a:r>
            <a:r>
              <a:rPr lang="en-US"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 Chavez,</a:t>
            </a:r>
          </a:p>
          <a:p>
            <a:pPr algn="ctr"/>
            <a:r>
              <a:rPr lang="en-US"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 Info-Warrior</a:t>
            </a:r>
          </a:p>
        </p:txBody>
      </p:sp>
      <p:grpSp>
        <p:nvGrpSpPr>
          <p:cNvPr id="23" name="Group 22">
            <a:extLst>
              <a:ext uri="{FF2B5EF4-FFF2-40B4-BE49-F238E27FC236}">
                <a16:creationId xmlns:a16="http://schemas.microsoft.com/office/drawing/2014/main" id="{FB4ACD90-53B1-4364-895A-47962F4151D8}"/>
              </a:ext>
            </a:extLst>
          </p:cNvPr>
          <p:cNvGrpSpPr/>
          <p:nvPr/>
        </p:nvGrpSpPr>
        <p:grpSpPr>
          <a:xfrm>
            <a:off x="10493441" y="4208586"/>
            <a:ext cx="1645258" cy="2363388"/>
            <a:chOff x="10408377" y="4208586"/>
            <a:chExt cx="1645258" cy="2363388"/>
          </a:xfrm>
        </p:grpSpPr>
        <p:pic>
          <p:nvPicPr>
            <p:cNvPr id="3" name="Picture 2">
              <a:extLst>
                <a:ext uri="{FF2B5EF4-FFF2-40B4-BE49-F238E27FC236}">
                  <a16:creationId xmlns:a16="http://schemas.microsoft.com/office/drawing/2014/main" id="{6672827C-B9D3-43AD-9EA4-4A2B0845F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8377" y="4208586"/>
              <a:ext cx="1645258" cy="1586499"/>
            </a:xfrm>
            <a:prstGeom prst="rect">
              <a:avLst/>
            </a:prstGeom>
          </p:spPr>
        </p:pic>
        <p:sp>
          <p:nvSpPr>
            <p:cNvPr id="22" name="TextBox 21">
              <a:extLst>
                <a:ext uri="{FF2B5EF4-FFF2-40B4-BE49-F238E27FC236}">
                  <a16:creationId xmlns:a16="http://schemas.microsoft.com/office/drawing/2014/main" id="{6FC849F9-BB06-4309-90C8-02E487CD12B5}"/>
                </a:ext>
              </a:extLst>
            </p:cNvPr>
            <p:cNvSpPr txBox="1"/>
            <p:nvPr/>
          </p:nvSpPr>
          <p:spPr>
            <a:xfrm>
              <a:off x="10660658" y="5925643"/>
              <a:ext cx="1140697" cy="646331"/>
            </a:xfrm>
            <a:prstGeom prst="rect">
              <a:avLst/>
            </a:prstGeom>
            <a:noFill/>
          </p:spPr>
          <p:txBody>
            <a:bodyPr wrap="none" rtlCol="0">
              <a:spAutoFit/>
            </a:bodyPr>
            <a:lstStyle/>
            <a:p>
              <a:pPr algn="ctr"/>
              <a:r>
                <a:rPr lang="en-US"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Vault Boy, </a:t>
              </a:r>
            </a:p>
            <a:p>
              <a:pPr algn="ctr"/>
              <a:r>
                <a:rPr lang="en-US" i="1"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Fallout</a:t>
              </a:r>
            </a:p>
          </p:txBody>
        </p:sp>
      </p:grpSp>
      <p:sp>
        <p:nvSpPr>
          <p:cNvPr id="24" name="TextBox 23">
            <a:extLst>
              <a:ext uri="{FF2B5EF4-FFF2-40B4-BE49-F238E27FC236}">
                <a16:creationId xmlns:a16="http://schemas.microsoft.com/office/drawing/2014/main" id="{D3026308-C7CC-4EC4-975A-8653AE074D41}"/>
              </a:ext>
            </a:extLst>
          </p:cNvPr>
          <p:cNvSpPr txBox="1"/>
          <p:nvPr/>
        </p:nvSpPr>
        <p:spPr>
          <a:xfrm>
            <a:off x="53300" y="5589099"/>
            <a:ext cx="9851802" cy="1138773"/>
          </a:xfrm>
          <a:prstGeom prst="rect">
            <a:avLst/>
          </a:prstGeom>
          <a:noFill/>
        </p:spPr>
        <p:txBody>
          <a:bodyPr wrap="square" rtlCol="0">
            <a:spAutoFit/>
          </a:bodyPr>
          <a:lstStyle/>
          <a:p>
            <a:pPr marL="342900" indent="-342900">
              <a:buFont typeface="Arial" panose="020B0604020202020204" pitchFamily="34" charset="0"/>
              <a:buChar char="•"/>
            </a:pPr>
            <a:r>
              <a:rPr lang="en-US" sz="1700"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Maintain contact with your team. I’m working on using Blackboard to define a space for constructing teams  to make your task easier. For now, use Outlook to get in touch via NIU’s online system: every person on your team has a university account—you can send email to them just by starting to type their name in the address field. </a:t>
            </a:r>
          </a:p>
        </p:txBody>
      </p:sp>
    </p:spTree>
    <p:extLst>
      <p:ext uri="{BB962C8B-B14F-4D97-AF65-F5344CB8AC3E}">
        <p14:creationId xmlns:p14="http://schemas.microsoft.com/office/powerpoint/2010/main" val="2323396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A2C50E7-C6D2-4005-B857-6418DE7EA2A5}"/>
              </a:ext>
            </a:extLst>
          </p:cNvPr>
          <p:cNvSpPr txBox="1"/>
          <p:nvPr/>
        </p:nvSpPr>
        <p:spPr>
          <a:xfrm>
            <a:off x="2578701" y="62802"/>
            <a:ext cx="7176965" cy="646331"/>
          </a:xfrm>
          <a:prstGeom prst="rect">
            <a:avLst/>
          </a:prstGeom>
          <a:noFill/>
        </p:spPr>
        <p:txBody>
          <a:bodyPr wrap="none" rtlCol="0">
            <a:spAutoFit/>
          </a:bodyPr>
          <a:lstStyle/>
          <a:p>
            <a:pPr algn="ctr"/>
            <a:r>
              <a:rPr lang="en-US" sz="3600"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RICH-TEK PRO TIP#03 </a:t>
            </a:r>
            <a:r>
              <a:rPr lang="en-US" sz="3600"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bg1">
                        <a:lumMod val="5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[COMS 302, 361]</a:t>
            </a:r>
          </a:p>
        </p:txBody>
      </p:sp>
      <p:sp>
        <p:nvSpPr>
          <p:cNvPr id="7" name="TextBox 6">
            <a:extLst>
              <a:ext uri="{FF2B5EF4-FFF2-40B4-BE49-F238E27FC236}">
                <a16:creationId xmlns:a16="http://schemas.microsoft.com/office/drawing/2014/main" id="{DCDCD1B5-59A1-4CEB-8B1F-15AB8DA7246F}"/>
              </a:ext>
            </a:extLst>
          </p:cNvPr>
          <p:cNvSpPr txBox="1"/>
          <p:nvPr/>
        </p:nvSpPr>
        <p:spPr>
          <a:xfrm>
            <a:off x="1859413" y="1357957"/>
            <a:ext cx="10171427" cy="584775"/>
          </a:xfrm>
          <a:prstGeom prst="rect">
            <a:avLst/>
          </a:prstGeom>
          <a:noFill/>
        </p:spPr>
        <p:txBody>
          <a:bodyPr wrap="square" rtlCol="0">
            <a:spAutoFit/>
          </a:bodyPr>
          <a:lstStyle/>
          <a:p>
            <a:pPr marL="342900" indent="-342900">
              <a:buFont typeface="Arial" panose="020B0604020202020204" pitchFamily="34" charset="0"/>
              <a:buChar char="•"/>
            </a:pPr>
            <a:r>
              <a:rPr lang="en-US" sz="1600" dirty="0">
                <a:ln>
                  <a:solidFill>
                    <a:schemeClr val="accent1"/>
                  </a:solidFill>
                </a:ln>
                <a:gradFill flip="none" rotWithShape="1">
                  <a:gsLst>
                    <a:gs pos="0">
                      <a:schemeClr val="accent2">
                        <a:lumMod val="0"/>
                        <a:lumOff val="100000"/>
                      </a:schemeClr>
                    </a:gs>
                    <a:gs pos="60000">
                      <a:schemeClr val="accent2">
                        <a:lumMod val="0"/>
                        <a:lumOff val="100000"/>
                      </a:schemeClr>
                    </a:gs>
                    <a:gs pos="100000">
                      <a:schemeClr val="accent1">
                        <a:lumMod val="75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Not I, and you shouldn’t be either! As is usual about this time in the first few weeks of the semester, we seem to be a bit anxious about the OUR THING assignments. This RTPT is to help alleviate some of those anxieties :-)</a:t>
            </a:r>
          </a:p>
        </p:txBody>
      </p:sp>
      <p:pic>
        <p:nvPicPr>
          <p:cNvPr id="9" name="Picture 8">
            <a:extLst>
              <a:ext uri="{FF2B5EF4-FFF2-40B4-BE49-F238E27FC236}">
                <a16:creationId xmlns:a16="http://schemas.microsoft.com/office/drawing/2014/main" id="{EC8A930D-23ED-424E-B6D1-A61037718558}"/>
              </a:ext>
            </a:extLst>
          </p:cNvPr>
          <p:cNvPicPr>
            <a:picLocks noChangeAspect="1"/>
          </p:cNvPicPr>
          <p:nvPr/>
        </p:nvPicPr>
        <p:blipFill rotWithShape="1">
          <a:blip r:embed="rId2">
            <a:extLst>
              <a:ext uri="{28A0092B-C50C-407E-A947-70E740481C1C}">
                <a14:useLocalDpi xmlns:a14="http://schemas.microsoft.com/office/drawing/2010/main" val="0"/>
              </a:ext>
            </a:extLst>
          </a:blip>
          <a:srcRect r="21729" b="14959"/>
          <a:stretch/>
        </p:blipFill>
        <p:spPr>
          <a:xfrm>
            <a:off x="161160" y="174176"/>
            <a:ext cx="1470496" cy="2137224"/>
          </a:xfrm>
          <a:prstGeom prst="rect">
            <a:avLst/>
          </a:prstGeom>
        </p:spPr>
      </p:pic>
      <p:sp>
        <p:nvSpPr>
          <p:cNvPr id="10" name="TextBox 9">
            <a:extLst>
              <a:ext uri="{FF2B5EF4-FFF2-40B4-BE49-F238E27FC236}">
                <a16:creationId xmlns:a16="http://schemas.microsoft.com/office/drawing/2014/main" id="{093F05EF-DAD1-4157-AE3B-841574C73FD9}"/>
              </a:ext>
            </a:extLst>
          </p:cNvPr>
          <p:cNvSpPr txBox="1"/>
          <p:nvPr/>
        </p:nvSpPr>
        <p:spPr>
          <a:xfrm>
            <a:off x="3041984" y="668572"/>
            <a:ext cx="6250430" cy="523220"/>
          </a:xfrm>
          <a:prstGeom prst="rect">
            <a:avLst/>
          </a:prstGeom>
          <a:noFill/>
        </p:spPr>
        <p:txBody>
          <a:bodyPr wrap="none" rtlCol="0">
            <a:spAutoFit/>
          </a:bodyPr>
          <a:lstStyle/>
          <a:p>
            <a:pPr algn="ctr"/>
            <a:r>
              <a:rPr lang="en-US" sz="2800" i="1"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WHO’S AFRAID OF THE BIG, BAD  </a:t>
            </a:r>
            <a:r>
              <a:rPr lang="en-US" sz="2800"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OUR THING</a:t>
            </a:r>
            <a:r>
              <a:rPr lang="en-US" sz="2800" i="1"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a:t>
            </a:r>
          </a:p>
        </p:txBody>
      </p:sp>
      <p:sp>
        <p:nvSpPr>
          <p:cNvPr id="18" name="TextBox 17">
            <a:extLst>
              <a:ext uri="{FF2B5EF4-FFF2-40B4-BE49-F238E27FC236}">
                <a16:creationId xmlns:a16="http://schemas.microsoft.com/office/drawing/2014/main" id="{23957A83-1101-4296-BC61-703C7B7A1000}"/>
              </a:ext>
            </a:extLst>
          </p:cNvPr>
          <p:cNvSpPr txBox="1"/>
          <p:nvPr/>
        </p:nvSpPr>
        <p:spPr>
          <a:xfrm>
            <a:off x="161160" y="3145554"/>
            <a:ext cx="10440141" cy="1323439"/>
          </a:xfrm>
          <a:prstGeom prst="rect">
            <a:avLst/>
          </a:prstGeom>
          <a:noFill/>
        </p:spPr>
        <p:txBody>
          <a:bodyPr wrap="square" rtlCol="0">
            <a:spAutoFit/>
          </a:bodyPr>
          <a:lstStyle/>
          <a:p>
            <a:pPr marL="342900" indent="-342900">
              <a:buFont typeface="Arial" panose="020B0604020202020204" pitchFamily="34" charset="0"/>
              <a:buChar char="•"/>
            </a:pPr>
            <a:r>
              <a:rPr lang="en-US" sz="1600" dirty="0">
                <a:ln>
                  <a:solidFill>
                    <a:schemeClr val="accent1"/>
                  </a:solidFill>
                </a:ln>
                <a:gradFill flip="none" rotWithShape="1">
                  <a:gsLst>
                    <a:gs pos="0">
                      <a:schemeClr val="accent2">
                        <a:lumMod val="0"/>
                        <a:lumOff val="100000"/>
                      </a:schemeClr>
                    </a:gs>
                    <a:gs pos="32000">
                      <a:schemeClr val="accent2">
                        <a:lumMod val="0"/>
                        <a:lumOff val="100000"/>
                      </a:schemeClr>
                    </a:gs>
                    <a:gs pos="100000">
                      <a:srgbClr val="FFFF99"/>
                    </a:gs>
                  </a:gsLst>
                  <a:lin ang="5400000" scaled="0"/>
                  <a:tileRect/>
                </a:gradFill>
                <a:effectLst>
                  <a:outerShdw blurRad="50800" dist="38100" dir="2700000" algn="tl" rotWithShape="0">
                    <a:prstClr val="black">
                      <a:alpha val="40000"/>
                    </a:prstClr>
                  </a:outerShdw>
                </a:effectLst>
                <a:latin typeface="Impact" panose="020B0806030902050204" pitchFamily="34" charset="0"/>
              </a:rPr>
              <a:t>Second, I want a TEAM DOCUMENT. I do not want your personal interpretation of what's supposed to be in the team document. There should be no such thing as me getting an "individual contribution" to the assignment (except for COMS 361, OT01). Divide the work any way you want, just be sure I get a unified vision of your team’s response to the assignment. In the private sector, I don't think I have ever seen a team report submitted with a "minority view" attached. Authors who do that may be </a:t>
            </a:r>
            <a:r>
              <a:rPr lang="en-US" sz="1600" dirty="0" err="1">
                <a:ln>
                  <a:solidFill>
                    <a:schemeClr val="accent1"/>
                  </a:solidFill>
                </a:ln>
                <a:gradFill flip="none" rotWithShape="1">
                  <a:gsLst>
                    <a:gs pos="0">
                      <a:schemeClr val="accent2">
                        <a:lumMod val="0"/>
                        <a:lumOff val="100000"/>
                      </a:schemeClr>
                    </a:gs>
                    <a:gs pos="32000">
                      <a:schemeClr val="accent2">
                        <a:lumMod val="0"/>
                        <a:lumOff val="100000"/>
                      </a:schemeClr>
                    </a:gs>
                    <a:gs pos="100000">
                      <a:srgbClr val="FFFF99"/>
                    </a:gs>
                  </a:gsLst>
                  <a:lin ang="5400000" scaled="0"/>
                  <a:tileRect/>
                </a:gradFill>
                <a:effectLst>
                  <a:outerShdw blurRad="50800" dist="38100" dir="2700000" algn="tl" rotWithShape="0">
                    <a:prstClr val="black">
                      <a:alpha val="40000"/>
                    </a:prstClr>
                  </a:outerShdw>
                </a:effectLst>
                <a:latin typeface="Impact" panose="020B0806030902050204" pitchFamily="34" charset="0"/>
              </a:rPr>
              <a:t>signalling</a:t>
            </a:r>
            <a:r>
              <a:rPr lang="en-US" sz="1600" dirty="0">
                <a:ln>
                  <a:solidFill>
                    <a:schemeClr val="accent1"/>
                  </a:solidFill>
                </a:ln>
                <a:gradFill flip="none" rotWithShape="1">
                  <a:gsLst>
                    <a:gs pos="0">
                      <a:schemeClr val="accent2">
                        <a:lumMod val="0"/>
                        <a:lumOff val="100000"/>
                      </a:schemeClr>
                    </a:gs>
                    <a:gs pos="32000">
                      <a:schemeClr val="accent2">
                        <a:lumMod val="0"/>
                        <a:lumOff val="100000"/>
                      </a:schemeClr>
                    </a:gs>
                    <a:gs pos="100000">
                      <a:srgbClr val="FFFF99"/>
                    </a:gs>
                  </a:gsLst>
                  <a:lin ang="5400000" scaled="0"/>
                  <a:tileRect/>
                </a:gradFill>
                <a:effectLst>
                  <a:outerShdw blurRad="50800" dist="38100" dir="2700000" algn="tl" rotWithShape="0">
                    <a:prstClr val="black">
                      <a:alpha val="40000"/>
                    </a:prstClr>
                  </a:outerShdw>
                </a:effectLst>
                <a:latin typeface="Impact" panose="020B0806030902050204" pitchFamily="34" charset="0"/>
              </a:rPr>
              <a:t> that they can't work with a team and will likely be looking for another job. </a:t>
            </a:r>
          </a:p>
        </p:txBody>
      </p:sp>
      <p:sp>
        <p:nvSpPr>
          <p:cNvPr id="19" name="TextBox 18">
            <a:extLst>
              <a:ext uri="{FF2B5EF4-FFF2-40B4-BE49-F238E27FC236}">
                <a16:creationId xmlns:a16="http://schemas.microsoft.com/office/drawing/2014/main" id="{83134501-F321-4007-BF02-22501C61095D}"/>
              </a:ext>
            </a:extLst>
          </p:cNvPr>
          <p:cNvSpPr txBox="1"/>
          <p:nvPr/>
        </p:nvSpPr>
        <p:spPr>
          <a:xfrm>
            <a:off x="161159" y="4531795"/>
            <a:ext cx="10103975" cy="1323439"/>
          </a:xfrm>
          <a:prstGeom prst="rect">
            <a:avLst/>
          </a:prstGeom>
          <a:noFill/>
        </p:spPr>
        <p:txBody>
          <a:bodyPr wrap="square" rtlCol="0">
            <a:spAutoFit/>
          </a:bodyPr>
          <a:lstStyle/>
          <a:p>
            <a:pPr marL="342900" indent="-342900">
              <a:buFont typeface="Arial" panose="020B0604020202020204" pitchFamily="34" charset="0"/>
              <a:buChar char="•"/>
            </a:pPr>
            <a:r>
              <a:rPr lang="en-US" sz="1600" dirty="0">
                <a:ln>
                  <a:solidFill>
                    <a:schemeClr val="accent1"/>
                  </a:solidFill>
                </a:ln>
                <a:gradFill flip="none" rotWithShape="1">
                  <a:gsLst>
                    <a:gs pos="60000">
                      <a:schemeClr val="accent2">
                        <a:lumMod val="0"/>
                        <a:lumOff val="100000"/>
                      </a:schemeClr>
                    </a:gs>
                    <a:gs pos="100000">
                      <a:srgbClr val="7030A0"/>
                    </a:gs>
                  </a:gsLst>
                  <a:lin ang="5400000" scaled="0"/>
                  <a:tileRect/>
                </a:gradFill>
                <a:effectLst>
                  <a:outerShdw blurRad="50800" dist="38100" dir="2700000" algn="tl" rotWithShape="0">
                    <a:prstClr val="black">
                      <a:alpha val="40000"/>
                    </a:prstClr>
                  </a:outerShdw>
                </a:effectLst>
                <a:latin typeface="Impact" panose="020B0806030902050204" pitchFamily="34" charset="0"/>
              </a:rPr>
              <a:t>Third, a few people have been "ghosting" inquiries from other team members, This will not be tolerated: nothing angers me more than people who take advantage of the work of others. Besides, what I'm asking here should be child's play to a generation raised with global, instantaneous communication tools, plus (at least in the first OUR THING) you can imagine anything you want! Keep reaching out, but if there’s someone who truly won’t participate, let me know and I'll engineer the connection myself. </a:t>
            </a:r>
          </a:p>
        </p:txBody>
      </p:sp>
      <p:sp>
        <p:nvSpPr>
          <p:cNvPr id="20" name="TextBox 19">
            <a:extLst>
              <a:ext uri="{FF2B5EF4-FFF2-40B4-BE49-F238E27FC236}">
                <a16:creationId xmlns:a16="http://schemas.microsoft.com/office/drawing/2014/main" id="{8142C298-6DB1-4BBC-A6DA-D03ACBC2FD15}"/>
              </a:ext>
            </a:extLst>
          </p:cNvPr>
          <p:cNvSpPr txBox="1"/>
          <p:nvPr/>
        </p:nvSpPr>
        <p:spPr>
          <a:xfrm>
            <a:off x="1859413" y="2005534"/>
            <a:ext cx="9851802" cy="1077218"/>
          </a:xfrm>
          <a:prstGeom prst="rect">
            <a:avLst/>
          </a:prstGeom>
          <a:noFill/>
        </p:spPr>
        <p:txBody>
          <a:bodyPr wrap="square" rtlCol="0">
            <a:spAutoFit/>
          </a:bodyPr>
          <a:lstStyle/>
          <a:p>
            <a:pPr marL="342900" indent="-342900">
              <a:buFont typeface="Arial" panose="020B0604020202020204" pitchFamily="34" charset="0"/>
              <a:buChar char="•"/>
            </a:pPr>
            <a:r>
              <a:rPr lang="en-US" sz="1600"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First, HAVE FUN! You all seem to be obsessed with "doing it right." There's no right answer to what I'm asking. How could there be? I am asking you to </a:t>
            </a:r>
            <a:r>
              <a:rPr lang="en-US" sz="1600" i="1"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imagine</a:t>
            </a:r>
            <a:r>
              <a:rPr lang="en-US" sz="1600"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  something, something you create and you own. So long as you satisfy the (pretty basic) requirements (page length, readings targeted, lenses used, etc.), whatever you come up with is fine, PROVIDED YOUR GROUP AGREES. Which leads me to my second point, viz.,</a:t>
            </a:r>
          </a:p>
        </p:txBody>
      </p:sp>
      <p:sp>
        <p:nvSpPr>
          <p:cNvPr id="21" name="TextBox 20">
            <a:extLst>
              <a:ext uri="{FF2B5EF4-FFF2-40B4-BE49-F238E27FC236}">
                <a16:creationId xmlns:a16="http://schemas.microsoft.com/office/drawing/2014/main" id="{CA249005-99D5-46E4-A7DF-273D6B4D61EF}"/>
              </a:ext>
            </a:extLst>
          </p:cNvPr>
          <p:cNvSpPr txBox="1"/>
          <p:nvPr/>
        </p:nvSpPr>
        <p:spPr>
          <a:xfrm>
            <a:off x="73779" y="2439695"/>
            <a:ext cx="1645258" cy="646331"/>
          </a:xfrm>
          <a:prstGeom prst="rect">
            <a:avLst/>
          </a:prstGeom>
          <a:noFill/>
        </p:spPr>
        <p:txBody>
          <a:bodyPr wrap="none" rtlCol="0">
            <a:spAutoFit/>
          </a:bodyPr>
          <a:lstStyle/>
          <a:p>
            <a:pPr algn="ctr"/>
            <a:r>
              <a:rPr lang="en-US" dirty="0" err="1">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Mirelia</a:t>
            </a:r>
            <a:r>
              <a:rPr lang="en-US"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 Chavez,</a:t>
            </a:r>
          </a:p>
          <a:p>
            <a:pPr algn="ctr"/>
            <a:r>
              <a:rPr lang="en-US"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 Info-Warrior</a:t>
            </a:r>
          </a:p>
        </p:txBody>
      </p:sp>
      <p:grpSp>
        <p:nvGrpSpPr>
          <p:cNvPr id="23" name="Group 22">
            <a:extLst>
              <a:ext uri="{FF2B5EF4-FFF2-40B4-BE49-F238E27FC236}">
                <a16:creationId xmlns:a16="http://schemas.microsoft.com/office/drawing/2014/main" id="{FB4ACD90-53B1-4364-895A-47962F4151D8}"/>
              </a:ext>
            </a:extLst>
          </p:cNvPr>
          <p:cNvGrpSpPr/>
          <p:nvPr/>
        </p:nvGrpSpPr>
        <p:grpSpPr>
          <a:xfrm>
            <a:off x="10493441" y="4208586"/>
            <a:ext cx="1645258" cy="2363388"/>
            <a:chOff x="10408377" y="4208586"/>
            <a:chExt cx="1645258" cy="2363388"/>
          </a:xfrm>
        </p:grpSpPr>
        <p:pic>
          <p:nvPicPr>
            <p:cNvPr id="3" name="Picture 2">
              <a:extLst>
                <a:ext uri="{FF2B5EF4-FFF2-40B4-BE49-F238E27FC236}">
                  <a16:creationId xmlns:a16="http://schemas.microsoft.com/office/drawing/2014/main" id="{6672827C-B9D3-43AD-9EA4-4A2B0845F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8377" y="4208586"/>
              <a:ext cx="1645258" cy="1586499"/>
            </a:xfrm>
            <a:prstGeom prst="rect">
              <a:avLst/>
            </a:prstGeom>
          </p:spPr>
        </p:pic>
        <p:sp>
          <p:nvSpPr>
            <p:cNvPr id="22" name="TextBox 21">
              <a:extLst>
                <a:ext uri="{FF2B5EF4-FFF2-40B4-BE49-F238E27FC236}">
                  <a16:creationId xmlns:a16="http://schemas.microsoft.com/office/drawing/2014/main" id="{6FC849F9-BB06-4309-90C8-02E487CD12B5}"/>
                </a:ext>
              </a:extLst>
            </p:cNvPr>
            <p:cNvSpPr txBox="1"/>
            <p:nvPr/>
          </p:nvSpPr>
          <p:spPr>
            <a:xfrm>
              <a:off x="10660658" y="5925643"/>
              <a:ext cx="1140697" cy="646331"/>
            </a:xfrm>
            <a:prstGeom prst="rect">
              <a:avLst/>
            </a:prstGeom>
            <a:noFill/>
          </p:spPr>
          <p:txBody>
            <a:bodyPr wrap="none" rtlCol="0">
              <a:spAutoFit/>
            </a:bodyPr>
            <a:lstStyle/>
            <a:p>
              <a:pPr algn="ctr"/>
              <a:r>
                <a:rPr lang="en-US"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Vault Boy, </a:t>
              </a:r>
            </a:p>
            <a:p>
              <a:pPr algn="ctr"/>
              <a:r>
                <a:rPr lang="en-US" i="1"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Fallout</a:t>
              </a:r>
            </a:p>
          </p:txBody>
        </p:sp>
      </p:grpSp>
      <p:sp>
        <p:nvSpPr>
          <p:cNvPr id="24" name="TextBox 23">
            <a:extLst>
              <a:ext uri="{FF2B5EF4-FFF2-40B4-BE49-F238E27FC236}">
                <a16:creationId xmlns:a16="http://schemas.microsoft.com/office/drawing/2014/main" id="{D3026308-C7CC-4EC4-975A-8653AE074D41}"/>
              </a:ext>
            </a:extLst>
          </p:cNvPr>
          <p:cNvSpPr txBox="1"/>
          <p:nvPr/>
        </p:nvSpPr>
        <p:spPr>
          <a:xfrm>
            <a:off x="161158" y="5918036"/>
            <a:ext cx="9851802" cy="877163"/>
          </a:xfrm>
          <a:prstGeom prst="rect">
            <a:avLst/>
          </a:prstGeom>
          <a:noFill/>
        </p:spPr>
        <p:txBody>
          <a:bodyPr wrap="square" rtlCol="0">
            <a:spAutoFit/>
          </a:bodyPr>
          <a:lstStyle/>
          <a:p>
            <a:pPr marL="342900" indent="-342900">
              <a:buFont typeface="Arial" panose="020B0604020202020204" pitchFamily="34" charset="0"/>
              <a:buChar char="•"/>
            </a:pPr>
            <a:r>
              <a:rPr lang="en-US" sz="1700" dirty="0">
                <a:ln>
                  <a:solidFill>
                    <a:schemeClr val="accent1"/>
                  </a:solidFill>
                </a:ln>
                <a:gradFill flip="none" rotWithShape="1">
                  <a:gsLst>
                    <a:gs pos="0">
                      <a:schemeClr val="accent2">
                        <a:lumMod val="0"/>
                        <a:lumOff val="100000"/>
                      </a:schemeClr>
                    </a:gs>
                    <a:gs pos="32000">
                      <a:schemeClr val="accent2">
                        <a:lumMod val="0"/>
                        <a:lumOff val="100000"/>
                      </a:schemeClr>
                    </a:gs>
                    <a:gs pos="100000">
                      <a:schemeClr val="accent2">
                        <a:lumMod val="100000"/>
                      </a:schemeClr>
                    </a:gs>
                  </a:gsLst>
                  <a:lin ang="5400000" scaled="0"/>
                  <a:tileRect/>
                </a:gradFill>
                <a:effectLst>
                  <a:outerShdw blurRad="50800" dist="38100" dir="2700000" algn="tl" rotWithShape="0">
                    <a:prstClr val="black">
                      <a:alpha val="40000"/>
                    </a:prstClr>
                  </a:outerShdw>
                </a:effectLst>
                <a:latin typeface="Impact" panose="020B0806030902050204" pitchFamily="34" charset="0"/>
              </a:rPr>
              <a:t>Fourth, you now have places on Blackboard to deposit the work product of you and your team. If you have already sent me an email with your work attached, thank you, and would you please also deposit that work on Blackboard?</a:t>
            </a:r>
          </a:p>
        </p:txBody>
      </p:sp>
    </p:spTree>
    <p:extLst>
      <p:ext uri="{BB962C8B-B14F-4D97-AF65-F5344CB8AC3E}">
        <p14:creationId xmlns:p14="http://schemas.microsoft.com/office/powerpoint/2010/main" val="2850880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3503</TotalTime>
  <Words>1365</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Impact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Holt</dc:creator>
  <cp:lastModifiedBy>Richard Holt</cp:lastModifiedBy>
  <cp:revision>15</cp:revision>
  <dcterms:created xsi:type="dcterms:W3CDTF">2022-01-31T17:55:08Z</dcterms:created>
  <dcterms:modified xsi:type="dcterms:W3CDTF">2022-02-20T23:11:52Z</dcterms:modified>
</cp:coreProperties>
</file>